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5"/>
  </p:sldMasterIdLst>
  <p:notesMasterIdLst>
    <p:notesMasterId r:id="rId43"/>
  </p:notesMasterIdLst>
  <p:sldIdLst>
    <p:sldId id="256" r:id="rId6"/>
    <p:sldId id="267" r:id="rId7"/>
    <p:sldId id="268" r:id="rId8"/>
    <p:sldId id="269" r:id="rId9"/>
    <p:sldId id="257" r:id="rId10"/>
    <p:sldId id="262" r:id="rId11"/>
    <p:sldId id="263" r:id="rId12"/>
    <p:sldId id="264" r:id="rId13"/>
    <p:sldId id="258" r:id="rId14"/>
    <p:sldId id="265" r:id="rId15"/>
    <p:sldId id="259" r:id="rId16"/>
    <p:sldId id="260" r:id="rId17"/>
    <p:sldId id="261" r:id="rId18"/>
    <p:sldId id="266" r:id="rId19"/>
    <p:sldId id="271" r:id="rId20"/>
    <p:sldId id="294" r:id="rId21"/>
    <p:sldId id="292" r:id="rId22"/>
    <p:sldId id="290" r:id="rId23"/>
    <p:sldId id="291" r:id="rId24"/>
    <p:sldId id="293" r:id="rId25"/>
    <p:sldId id="272" r:id="rId26"/>
    <p:sldId id="273" r:id="rId27"/>
    <p:sldId id="274" r:id="rId28"/>
    <p:sldId id="275" r:id="rId29"/>
    <p:sldId id="277" r:id="rId30"/>
    <p:sldId id="276" r:id="rId31"/>
    <p:sldId id="278" r:id="rId32"/>
    <p:sldId id="279" r:id="rId33"/>
    <p:sldId id="280" r:id="rId34"/>
    <p:sldId id="288" r:id="rId35"/>
    <p:sldId id="281" r:id="rId36"/>
    <p:sldId id="282" r:id="rId37"/>
    <p:sldId id="283" r:id="rId38"/>
    <p:sldId id="284" r:id="rId39"/>
    <p:sldId id="285" r:id="rId40"/>
    <p:sldId id="287" r:id="rId41"/>
    <p:sldId id="289" r:id="rId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2E86D-D354-4624-86F0-693C9D106B7C}" type="datetimeFigureOut">
              <a:rPr lang="en-US" smtClean="0"/>
              <a:pPr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BABAC-C802-423E-B963-6D9C201452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20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74" name="Group 54"/>
          <p:cNvGrpSpPr>
            <a:grpSpLocks/>
          </p:cNvGrpSpPr>
          <p:nvPr/>
        </p:nvGrpSpPr>
        <p:grpSpPr bwMode="auto">
          <a:xfrm>
            <a:off x="0" y="-12700"/>
            <a:ext cx="9156700" cy="6870700"/>
            <a:chOff x="0" y="-8"/>
            <a:chExt cx="5768" cy="4328"/>
          </a:xfrm>
        </p:grpSpPr>
        <p:sp>
          <p:nvSpPr>
            <p:cNvPr id="30771" name="Rectangle 51"/>
            <p:cNvSpPr>
              <a:spLocks noChangeArrowheads="1"/>
            </p:cNvSpPr>
            <p:nvPr userDrawn="1"/>
          </p:nvSpPr>
          <p:spPr bwMode="white">
            <a:xfrm>
              <a:off x="0" y="1344"/>
              <a:ext cx="5760" cy="297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30723" name="Group 3"/>
            <p:cNvGrpSpPr>
              <a:grpSpLocks/>
            </p:cNvGrpSpPr>
            <p:nvPr userDrawn="1"/>
          </p:nvGrpSpPr>
          <p:grpSpPr bwMode="auto">
            <a:xfrm>
              <a:off x="0" y="-8"/>
              <a:ext cx="5768" cy="4328"/>
              <a:chOff x="0" y="0"/>
              <a:chExt cx="5768" cy="4328"/>
            </a:xfrm>
          </p:grpSpPr>
          <p:sp>
            <p:nvSpPr>
              <p:cNvPr id="30724" name="Freeform 4"/>
              <p:cNvSpPr>
                <a:spLocks/>
              </p:cNvSpPr>
              <p:nvPr/>
            </p:nvSpPr>
            <p:spPr bwMode="hidden">
              <a:xfrm>
                <a:off x="0" y="0"/>
                <a:ext cx="3640" cy="1434"/>
              </a:xfrm>
              <a:custGeom>
                <a:avLst/>
                <a:gdLst/>
                <a:ahLst/>
                <a:cxnLst>
                  <a:cxn ang="0">
                    <a:pos x="0" y="1152"/>
                  </a:cxn>
                  <a:cxn ang="0">
                    <a:pos x="672" y="1392"/>
                  </a:cxn>
                  <a:cxn ang="0">
                    <a:pos x="912" y="1152"/>
                  </a:cxn>
                  <a:cxn ang="0">
                    <a:pos x="864" y="816"/>
                  </a:cxn>
                  <a:cxn ang="0">
                    <a:pos x="1170" y="588"/>
                  </a:cxn>
                  <a:cxn ang="0">
                    <a:pos x="1692" y="546"/>
                  </a:cxn>
                  <a:cxn ang="0">
                    <a:pos x="2112" y="576"/>
                  </a:cxn>
                  <a:cxn ang="0">
                    <a:pos x="2208" y="384"/>
                  </a:cxn>
                  <a:cxn ang="0">
                    <a:pos x="2184" y="138"/>
                  </a:cxn>
                  <a:cxn ang="0">
                    <a:pos x="2640" y="144"/>
                  </a:cxn>
                  <a:cxn ang="0">
                    <a:pos x="3024" y="432"/>
                  </a:cxn>
                  <a:cxn ang="0">
                    <a:pos x="3552" y="192"/>
                  </a:cxn>
                  <a:cxn ang="0">
                    <a:pos x="3552" y="0"/>
                  </a:cxn>
                </a:cxnLst>
                <a:rect l="0" t="0" r="r" b="b"/>
                <a:pathLst>
                  <a:path w="3640" h="1434">
                    <a:moveTo>
                      <a:pt x="0" y="1152"/>
                    </a:moveTo>
                    <a:cubicBezTo>
                      <a:pt x="112" y="1192"/>
                      <a:pt x="204" y="1434"/>
                      <a:pt x="672" y="1392"/>
                    </a:cubicBezTo>
                    <a:cubicBezTo>
                      <a:pt x="824" y="1392"/>
                      <a:pt x="880" y="1248"/>
                      <a:pt x="912" y="1152"/>
                    </a:cubicBezTo>
                    <a:cubicBezTo>
                      <a:pt x="944" y="1056"/>
                      <a:pt x="821" y="910"/>
                      <a:pt x="864" y="816"/>
                    </a:cubicBezTo>
                    <a:cubicBezTo>
                      <a:pt x="864" y="552"/>
                      <a:pt x="1044" y="582"/>
                      <a:pt x="1170" y="588"/>
                    </a:cubicBezTo>
                    <a:cubicBezTo>
                      <a:pt x="1386" y="666"/>
                      <a:pt x="1535" y="548"/>
                      <a:pt x="1692" y="546"/>
                    </a:cubicBezTo>
                    <a:cubicBezTo>
                      <a:pt x="1849" y="544"/>
                      <a:pt x="1944" y="648"/>
                      <a:pt x="2112" y="576"/>
                    </a:cubicBezTo>
                    <a:cubicBezTo>
                      <a:pt x="2250" y="510"/>
                      <a:pt x="2200" y="448"/>
                      <a:pt x="2208" y="384"/>
                    </a:cubicBezTo>
                    <a:cubicBezTo>
                      <a:pt x="2220" y="311"/>
                      <a:pt x="2040" y="198"/>
                      <a:pt x="2184" y="138"/>
                    </a:cubicBezTo>
                    <a:cubicBezTo>
                      <a:pt x="2346" y="60"/>
                      <a:pt x="2500" y="95"/>
                      <a:pt x="2640" y="144"/>
                    </a:cubicBezTo>
                    <a:cubicBezTo>
                      <a:pt x="2780" y="193"/>
                      <a:pt x="2872" y="424"/>
                      <a:pt x="3024" y="432"/>
                    </a:cubicBezTo>
                    <a:cubicBezTo>
                      <a:pt x="3176" y="440"/>
                      <a:pt x="3464" y="264"/>
                      <a:pt x="3552" y="192"/>
                    </a:cubicBezTo>
                    <a:cubicBezTo>
                      <a:pt x="3640" y="120"/>
                      <a:pt x="3552" y="40"/>
                      <a:pt x="3552" y="0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725" name="Freeform 5"/>
              <p:cNvSpPr>
                <a:spLocks/>
              </p:cNvSpPr>
              <p:nvPr/>
            </p:nvSpPr>
            <p:spPr bwMode="hidden">
              <a:xfrm>
                <a:off x="0" y="0"/>
                <a:ext cx="1996" cy="1240"/>
              </a:xfrm>
              <a:custGeom>
                <a:avLst/>
                <a:gdLst/>
                <a:ahLst/>
                <a:cxnLst>
                  <a:cxn ang="0">
                    <a:pos x="0" y="960"/>
                  </a:cxn>
                  <a:cxn ang="0">
                    <a:pos x="336" y="1200"/>
                  </a:cxn>
                  <a:cxn ang="0">
                    <a:pos x="576" y="1200"/>
                  </a:cxn>
                  <a:cxn ang="0">
                    <a:pos x="696" y="972"/>
                  </a:cxn>
                  <a:cxn ang="0">
                    <a:pos x="636" y="462"/>
                  </a:cxn>
                  <a:cxn ang="0">
                    <a:pos x="816" y="276"/>
                  </a:cxn>
                  <a:cxn ang="0">
                    <a:pos x="1392" y="432"/>
                  </a:cxn>
                  <a:cxn ang="0">
                    <a:pos x="1740" y="390"/>
                  </a:cxn>
                  <a:cxn ang="0">
                    <a:pos x="1974" y="348"/>
                  </a:cxn>
                  <a:cxn ang="0">
                    <a:pos x="1872" y="0"/>
                  </a:cxn>
                </a:cxnLst>
                <a:rect l="0" t="0" r="r" b="b"/>
                <a:pathLst>
                  <a:path w="1996" h="1240">
                    <a:moveTo>
                      <a:pt x="0" y="960"/>
                    </a:moveTo>
                    <a:cubicBezTo>
                      <a:pt x="56" y="1000"/>
                      <a:pt x="240" y="1160"/>
                      <a:pt x="336" y="1200"/>
                    </a:cubicBezTo>
                    <a:cubicBezTo>
                      <a:pt x="432" y="1240"/>
                      <a:pt x="516" y="1238"/>
                      <a:pt x="576" y="1200"/>
                    </a:cubicBezTo>
                    <a:cubicBezTo>
                      <a:pt x="636" y="1162"/>
                      <a:pt x="686" y="1095"/>
                      <a:pt x="696" y="972"/>
                    </a:cubicBezTo>
                    <a:cubicBezTo>
                      <a:pt x="706" y="849"/>
                      <a:pt x="616" y="578"/>
                      <a:pt x="636" y="462"/>
                    </a:cubicBezTo>
                    <a:cubicBezTo>
                      <a:pt x="656" y="346"/>
                      <a:pt x="690" y="281"/>
                      <a:pt x="816" y="276"/>
                    </a:cubicBezTo>
                    <a:cubicBezTo>
                      <a:pt x="942" y="271"/>
                      <a:pt x="1238" y="413"/>
                      <a:pt x="1392" y="432"/>
                    </a:cubicBezTo>
                    <a:cubicBezTo>
                      <a:pt x="1546" y="451"/>
                      <a:pt x="1643" y="404"/>
                      <a:pt x="1740" y="390"/>
                    </a:cubicBezTo>
                    <a:cubicBezTo>
                      <a:pt x="1837" y="376"/>
                      <a:pt x="1952" y="413"/>
                      <a:pt x="1974" y="348"/>
                    </a:cubicBezTo>
                    <a:cubicBezTo>
                      <a:pt x="1996" y="283"/>
                      <a:pt x="1986" y="84"/>
                      <a:pt x="1872" y="0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726" name="Freeform 6"/>
              <p:cNvSpPr>
                <a:spLocks/>
              </p:cNvSpPr>
              <p:nvPr/>
            </p:nvSpPr>
            <p:spPr bwMode="hidden">
              <a:xfrm>
                <a:off x="0" y="0"/>
                <a:ext cx="1584" cy="1008"/>
              </a:xfrm>
              <a:custGeom>
                <a:avLst/>
                <a:gdLst/>
                <a:ahLst/>
                <a:cxnLst>
                  <a:cxn ang="0">
                    <a:pos x="0" y="576"/>
                  </a:cxn>
                  <a:cxn ang="0">
                    <a:pos x="336" y="960"/>
                  </a:cxn>
                  <a:cxn ang="0">
                    <a:pos x="480" y="864"/>
                  </a:cxn>
                  <a:cxn ang="0">
                    <a:pos x="318" y="414"/>
                  </a:cxn>
                  <a:cxn ang="0">
                    <a:pos x="780" y="36"/>
                  </a:cxn>
                  <a:cxn ang="0">
                    <a:pos x="1440" y="192"/>
                  </a:cxn>
                  <a:cxn ang="0">
                    <a:pos x="1584" y="0"/>
                  </a:cxn>
                </a:cxnLst>
                <a:rect l="0" t="0" r="r" b="b"/>
                <a:pathLst>
                  <a:path w="1584" h="1008">
                    <a:moveTo>
                      <a:pt x="0" y="576"/>
                    </a:moveTo>
                    <a:cubicBezTo>
                      <a:pt x="56" y="640"/>
                      <a:pt x="256" y="912"/>
                      <a:pt x="336" y="960"/>
                    </a:cubicBezTo>
                    <a:cubicBezTo>
                      <a:pt x="416" y="1008"/>
                      <a:pt x="483" y="955"/>
                      <a:pt x="480" y="864"/>
                    </a:cubicBezTo>
                    <a:cubicBezTo>
                      <a:pt x="477" y="773"/>
                      <a:pt x="384" y="618"/>
                      <a:pt x="318" y="414"/>
                    </a:cubicBezTo>
                    <a:cubicBezTo>
                      <a:pt x="156" y="12"/>
                      <a:pt x="528" y="6"/>
                      <a:pt x="780" y="36"/>
                    </a:cubicBezTo>
                    <a:cubicBezTo>
                      <a:pt x="1002" y="66"/>
                      <a:pt x="1306" y="198"/>
                      <a:pt x="1440" y="192"/>
                    </a:cubicBezTo>
                    <a:cubicBezTo>
                      <a:pt x="1574" y="186"/>
                      <a:pt x="1554" y="40"/>
                      <a:pt x="1584" y="0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727" name="Freeform 7"/>
              <p:cNvSpPr>
                <a:spLocks/>
              </p:cNvSpPr>
              <p:nvPr/>
            </p:nvSpPr>
            <p:spPr bwMode="hidden">
              <a:xfrm>
                <a:off x="856" y="152"/>
                <a:ext cx="3752" cy="1816"/>
              </a:xfrm>
              <a:custGeom>
                <a:avLst/>
                <a:gdLst/>
                <a:ahLst/>
                <a:cxnLst>
                  <a:cxn ang="0">
                    <a:pos x="248" y="1000"/>
                  </a:cxn>
                  <a:cxn ang="0">
                    <a:pos x="200" y="760"/>
                  </a:cxn>
                  <a:cxn ang="0">
                    <a:pos x="248" y="664"/>
                  </a:cxn>
                  <a:cxn ang="0">
                    <a:pos x="584" y="616"/>
                  </a:cxn>
                  <a:cxn ang="0">
                    <a:pos x="1304" y="664"/>
                  </a:cxn>
                  <a:cxn ang="0">
                    <a:pos x="1640" y="424"/>
                  </a:cxn>
                  <a:cxn ang="0">
                    <a:pos x="1976" y="472"/>
                  </a:cxn>
                  <a:cxn ang="0">
                    <a:pos x="2600" y="424"/>
                  </a:cxn>
                  <a:cxn ang="0">
                    <a:pos x="3128" y="88"/>
                  </a:cxn>
                  <a:cxn ang="0">
                    <a:pos x="3560" y="40"/>
                  </a:cxn>
                  <a:cxn ang="0">
                    <a:pos x="3656" y="328"/>
                  </a:cxn>
                  <a:cxn ang="0">
                    <a:pos x="2984" y="760"/>
                  </a:cxn>
                  <a:cxn ang="0">
                    <a:pos x="2456" y="952"/>
                  </a:cxn>
                  <a:cxn ang="0">
                    <a:pos x="1976" y="1432"/>
                  </a:cxn>
                  <a:cxn ang="0">
                    <a:pos x="1400" y="1768"/>
                  </a:cxn>
                  <a:cxn ang="0">
                    <a:pos x="968" y="1720"/>
                  </a:cxn>
                  <a:cxn ang="0">
                    <a:pos x="296" y="1768"/>
                  </a:cxn>
                  <a:cxn ang="0">
                    <a:pos x="8" y="1432"/>
                  </a:cxn>
                  <a:cxn ang="0">
                    <a:pos x="248" y="1000"/>
                  </a:cxn>
                </a:cxnLst>
                <a:rect l="0" t="0" r="r" b="b"/>
                <a:pathLst>
                  <a:path w="3752" h="1816">
                    <a:moveTo>
                      <a:pt x="248" y="1000"/>
                    </a:moveTo>
                    <a:cubicBezTo>
                      <a:pt x="280" y="888"/>
                      <a:pt x="200" y="816"/>
                      <a:pt x="200" y="760"/>
                    </a:cubicBezTo>
                    <a:cubicBezTo>
                      <a:pt x="200" y="704"/>
                      <a:pt x="184" y="688"/>
                      <a:pt x="248" y="664"/>
                    </a:cubicBezTo>
                    <a:cubicBezTo>
                      <a:pt x="312" y="640"/>
                      <a:pt x="408" y="616"/>
                      <a:pt x="584" y="616"/>
                    </a:cubicBezTo>
                    <a:cubicBezTo>
                      <a:pt x="760" y="616"/>
                      <a:pt x="1128" y="696"/>
                      <a:pt x="1304" y="664"/>
                    </a:cubicBezTo>
                    <a:cubicBezTo>
                      <a:pt x="1480" y="632"/>
                      <a:pt x="1528" y="456"/>
                      <a:pt x="1640" y="424"/>
                    </a:cubicBezTo>
                    <a:cubicBezTo>
                      <a:pt x="1752" y="392"/>
                      <a:pt x="1816" y="472"/>
                      <a:pt x="1976" y="472"/>
                    </a:cubicBezTo>
                    <a:cubicBezTo>
                      <a:pt x="2136" y="472"/>
                      <a:pt x="2408" y="488"/>
                      <a:pt x="2600" y="424"/>
                    </a:cubicBezTo>
                    <a:cubicBezTo>
                      <a:pt x="2792" y="360"/>
                      <a:pt x="2968" y="152"/>
                      <a:pt x="3128" y="88"/>
                    </a:cubicBezTo>
                    <a:cubicBezTo>
                      <a:pt x="3288" y="24"/>
                      <a:pt x="3472" y="0"/>
                      <a:pt x="3560" y="40"/>
                    </a:cubicBezTo>
                    <a:cubicBezTo>
                      <a:pt x="3648" y="80"/>
                      <a:pt x="3752" y="208"/>
                      <a:pt x="3656" y="328"/>
                    </a:cubicBezTo>
                    <a:cubicBezTo>
                      <a:pt x="3560" y="448"/>
                      <a:pt x="3184" y="656"/>
                      <a:pt x="2984" y="760"/>
                    </a:cubicBezTo>
                    <a:cubicBezTo>
                      <a:pt x="2784" y="864"/>
                      <a:pt x="2624" y="840"/>
                      <a:pt x="2456" y="952"/>
                    </a:cubicBezTo>
                    <a:cubicBezTo>
                      <a:pt x="2288" y="1064"/>
                      <a:pt x="2152" y="1296"/>
                      <a:pt x="1976" y="1432"/>
                    </a:cubicBezTo>
                    <a:cubicBezTo>
                      <a:pt x="1800" y="1568"/>
                      <a:pt x="1568" y="1720"/>
                      <a:pt x="1400" y="1768"/>
                    </a:cubicBezTo>
                    <a:cubicBezTo>
                      <a:pt x="1232" y="1816"/>
                      <a:pt x="1152" y="1720"/>
                      <a:pt x="968" y="1720"/>
                    </a:cubicBezTo>
                    <a:cubicBezTo>
                      <a:pt x="784" y="1720"/>
                      <a:pt x="456" y="1816"/>
                      <a:pt x="296" y="1768"/>
                    </a:cubicBezTo>
                    <a:cubicBezTo>
                      <a:pt x="136" y="1720"/>
                      <a:pt x="16" y="1560"/>
                      <a:pt x="8" y="1432"/>
                    </a:cubicBezTo>
                    <a:cubicBezTo>
                      <a:pt x="0" y="1304"/>
                      <a:pt x="216" y="1112"/>
                      <a:pt x="248" y="100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728" name="Freeform 8"/>
              <p:cNvSpPr>
                <a:spLocks/>
              </p:cNvSpPr>
              <p:nvPr/>
            </p:nvSpPr>
            <p:spPr bwMode="hidden">
              <a:xfrm>
                <a:off x="972" y="696"/>
                <a:ext cx="2580" cy="1140"/>
              </a:xfrm>
              <a:custGeom>
                <a:avLst/>
                <a:gdLst/>
                <a:ahLst/>
                <a:cxnLst>
                  <a:cxn ang="0">
                    <a:pos x="36" y="792"/>
                  </a:cxn>
                  <a:cxn ang="0">
                    <a:pos x="228" y="456"/>
                  </a:cxn>
                  <a:cxn ang="0">
                    <a:pos x="324" y="264"/>
                  </a:cxn>
                  <a:cxn ang="0">
                    <a:pos x="612" y="216"/>
                  </a:cxn>
                  <a:cxn ang="0">
                    <a:pos x="1092" y="312"/>
                  </a:cxn>
                  <a:cxn ang="0">
                    <a:pos x="1536" y="60"/>
                  </a:cxn>
                  <a:cxn ang="0">
                    <a:pos x="2388" y="120"/>
                  </a:cxn>
                  <a:cxn ang="0">
                    <a:pos x="2328" y="288"/>
                  </a:cxn>
                  <a:cxn ang="0">
                    <a:pos x="2028" y="612"/>
                  </a:cxn>
                  <a:cxn ang="0">
                    <a:pos x="1428" y="1032"/>
                  </a:cxn>
                  <a:cxn ang="0">
                    <a:pos x="1140" y="1080"/>
                  </a:cxn>
                  <a:cxn ang="0">
                    <a:pos x="324" y="1032"/>
                  </a:cxn>
                  <a:cxn ang="0">
                    <a:pos x="36" y="792"/>
                  </a:cxn>
                </a:cxnLst>
                <a:rect l="0" t="0" r="r" b="b"/>
                <a:pathLst>
                  <a:path w="2580" h="1140">
                    <a:moveTo>
                      <a:pt x="36" y="792"/>
                    </a:moveTo>
                    <a:cubicBezTo>
                      <a:pt x="66" y="666"/>
                      <a:pt x="180" y="544"/>
                      <a:pt x="228" y="456"/>
                    </a:cubicBezTo>
                    <a:cubicBezTo>
                      <a:pt x="276" y="368"/>
                      <a:pt x="260" y="304"/>
                      <a:pt x="324" y="264"/>
                    </a:cubicBezTo>
                    <a:cubicBezTo>
                      <a:pt x="388" y="224"/>
                      <a:pt x="484" y="208"/>
                      <a:pt x="612" y="216"/>
                    </a:cubicBezTo>
                    <a:cubicBezTo>
                      <a:pt x="740" y="224"/>
                      <a:pt x="828" y="330"/>
                      <a:pt x="1092" y="312"/>
                    </a:cubicBezTo>
                    <a:cubicBezTo>
                      <a:pt x="1422" y="270"/>
                      <a:pt x="1416" y="0"/>
                      <a:pt x="1536" y="60"/>
                    </a:cubicBezTo>
                    <a:cubicBezTo>
                      <a:pt x="1782" y="204"/>
                      <a:pt x="2256" y="82"/>
                      <a:pt x="2388" y="120"/>
                    </a:cubicBezTo>
                    <a:cubicBezTo>
                      <a:pt x="2520" y="158"/>
                      <a:pt x="2580" y="198"/>
                      <a:pt x="2328" y="288"/>
                    </a:cubicBezTo>
                    <a:cubicBezTo>
                      <a:pt x="2094" y="378"/>
                      <a:pt x="2178" y="488"/>
                      <a:pt x="2028" y="612"/>
                    </a:cubicBezTo>
                    <a:cubicBezTo>
                      <a:pt x="1878" y="736"/>
                      <a:pt x="1576" y="954"/>
                      <a:pt x="1428" y="1032"/>
                    </a:cubicBezTo>
                    <a:cubicBezTo>
                      <a:pt x="1292" y="1112"/>
                      <a:pt x="1218" y="1140"/>
                      <a:pt x="1140" y="1080"/>
                    </a:cubicBezTo>
                    <a:cubicBezTo>
                      <a:pt x="918" y="960"/>
                      <a:pt x="508" y="1080"/>
                      <a:pt x="324" y="1032"/>
                    </a:cubicBezTo>
                    <a:cubicBezTo>
                      <a:pt x="140" y="984"/>
                      <a:pt x="0" y="918"/>
                      <a:pt x="36" y="79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729" name="Freeform 9"/>
              <p:cNvSpPr>
                <a:spLocks/>
              </p:cNvSpPr>
              <p:nvPr/>
            </p:nvSpPr>
            <p:spPr bwMode="hidden">
              <a:xfrm>
                <a:off x="1170" y="918"/>
                <a:ext cx="1758" cy="696"/>
              </a:xfrm>
              <a:custGeom>
                <a:avLst/>
                <a:gdLst/>
                <a:ahLst/>
                <a:cxnLst>
                  <a:cxn ang="0">
                    <a:pos x="60" y="594"/>
                  </a:cxn>
                  <a:cxn ang="0">
                    <a:pos x="126" y="234"/>
                  </a:cxn>
                  <a:cxn ang="0">
                    <a:pos x="1182" y="234"/>
                  </a:cxn>
                  <a:cxn ang="0">
                    <a:pos x="1518" y="90"/>
                  </a:cxn>
                  <a:cxn ang="0">
                    <a:pos x="1710" y="138"/>
                  </a:cxn>
                  <a:cxn ang="0">
                    <a:pos x="1230" y="522"/>
                  </a:cxn>
                  <a:cxn ang="0">
                    <a:pos x="750" y="666"/>
                  </a:cxn>
                  <a:cxn ang="0">
                    <a:pos x="60" y="594"/>
                  </a:cxn>
                </a:cxnLst>
                <a:rect l="0" t="0" r="r" b="b"/>
                <a:pathLst>
                  <a:path w="1758" h="696">
                    <a:moveTo>
                      <a:pt x="60" y="594"/>
                    </a:moveTo>
                    <a:cubicBezTo>
                      <a:pt x="0" y="462"/>
                      <a:pt x="48" y="306"/>
                      <a:pt x="126" y="234"/>
                    </a:cubicBezTo>
                    <a:cubicBezTo>
                      <a:pt x="390" y="30"/>
                      <a:pt x="654" y="378"/>
                      <a:pt x="1182" y="234"/>
                    </a:cubicBezTo>
                    <a:cubicBezTo>
                      <a:pt x="1414" y="210"/>
                      <a:pt x="1284" y="132"/>
                      <a:pt x="1518" y="90"/>
                    </a:cubicBezTo>
                    <a:cubicBezTo>
                      <a:pt x="1680" y="0"/>
                      <a:pt x="1758" y="66"/>
                      <a:pt x="1710" y="138"/>
                    </a:cubicBezTo>
                    <a:cubicBezTo>
                      <a:pt x="1662" y="210"/>
                      <a:pt x="1290" y="372"/>
                      <a:pt x="1230" y="522"/>
                    </a:cubicBezTo>
                    <a:cubicBezTo>
                      <a:pt x="1134" y="696"/>
                      <a:pt x="945" y="654"/>
                      <a:pt x="750" y="666"/>
                    </a:cubicBezTo>
                    <a:cubicBezTo>
                      <a:pt x="555" y="678"/>
                      <a:pt x="164" y="666"/>
                      <a:pt x="60" y="59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730" name="Freeform 10"/>
              <p:cNvSpPr>
                <a:spLocks/>
              </p:cNvSpPr>
              <p:nvPr/>
            </p:nvSpPr>
            <p:spPr bwMode="hidden">
              <a:xfrm rot="-299203">
                <a:off x="1296" y="1248"/>
                <a:ext cx="928" cy="192"/>
              </a:xfrm>
              <a:custGeom>
                <a:avLst/>
                <a:gdLst/>
                <a:ahLst/>
                <a:cxnLst>
                  <a:cxn ang="0">
                    <a:pos x="104" y="96"/>
                  </a:cxn>
                  <a:cxn ang="0">
                    <a:pos x="152" y="0"/>
                  </a:cxn>
                  <a:cxn ang="0">
                    <a:pos x="728" y="96"/>
                  </a:cxn>
                  <a:cxn ang="0">
                    <a:pos x="920" y="96"/>
                  </a:cxn>
                  <a:cxn ang="0">
                    <a:pos x="776" y="192"/>
                  </a:cxn>
                  <a:cxn ang="0">
                    <a:pos x="104" y="96"/>
                  </a:cxn>
                </a:cxnLst>
                <a:rect l="0" t="0" r="r" b="b"/>
                <a:pathLst>
                  <a:path w="928" h="192">
                    <a:moveTo>
                      <a:pt x="104" y="96"/>
                    </a:moveTo>
                    <a:cubicBezTo>
                      <a:pt x="0" y="64"/>
                      <a:pt x="48" y="0"/>
                      <a:pt x="152" y="0"/>
                    </a:cubicBezTo>
                    <a:cubicBezTo>
                      <a:pt x="256" y="0"/>
                      <a:pt x="600" y="80"/>
                      <a:pt x="728" y="96"/>
                    </a:cubicBezTo>
                    <a:cubicBezTo>
                      <a:pt x="856" y="112"/>
                      <a:pt x="912" y="80"/>
                      <a:pt x="920" y="96"/>
                    </a:cubicBezTo>
                    <a:cubicBezTo>
                      <a:pt x="928" y="112"/>
                      <a:pt x="912" y="192"/>
                      <a:pt x="776" y="192"/>
                    </a:cubicBezTo>
                    <a:cubicBezTo>
                      <a:pt x="640" y="192"/>
                      <a:pt x="208" y="128"/>
                      <a:pt x="104" y="9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731" name="Freeform 11"/>
              <p:cNvSpPr>
                <a:spLocks/>
              </p:cNvSpPr>
              <p:nvPr/>
            </p:nvSpPr>
            <p:spPr bwMode="hidden">
              <a:xfrm>
                <a:off x="0" y="1592"/>
                <a:ext cx="5754" cy="2280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336" y="40"/>
                  </a:cxn>
                  <a:cxn ang="0">
                    <a:pos x="720" y="280"/>
                  </a:cxn>
                  <a:cxn ang="0">
                    <a:pos x="912" y="712"/>
                  </a:cxn>
                  <a:cxn ang="0">
                    <a:pos x="864" y="1240"/>
                  </a:cxn>
                  <a:cxn ang="0">
                    <a:pos x="960" y="1768"/>
                  </a:cxn>
                  <a:cxn ang="0">
                    <a:pos x="1440" y="2152"/>
                  </a:cxn>
                  <a:cxn ang="0">
                    <a:pos x="2160" y="2248"/>
                  </a:cxn>
                  <a:cxn ang="0">
                    <a:pos x="2688" y="1960"/>
                  </a:cxn>
                  <a:cxn ang="0">
                    <a:pos x="2706" y="472"/>
                  </a:cxn>
                  <a:cxn ang="0">
                    <a:pos x="3456" y="424"/>
                  </a:cxn>
                  <a:cxn ang="0">
                    <a:pos x="4416" y="712"/>
                  </a:cxn>
                  <a:cxn ang="0">
                    <a:pos x="4416" y="1432"/>
                  </a:cxn>
                  <a:cxn ang="0">
                    <a:pos x="4728" y="1822"/>
                  </a:cxn>
                  <a:cxn ang="0">
                    <a:pos x="5322" y="2206"/>
                  </a:cxn>
                  <a:cxn ang="0">
                    <a:pos x="5754" y="1510"/>
                  </a:cxn>
                </a:cxnLst>
                <a:rect l="0" t="0" r="r" b="b"/>
                <a:pathLst>
                  <a:path w="5754" h="2280">
                    <a:moveTo>
                      <a:pt x="0" y="40"/>
                    </a:moveTo>
                    <a:cubicBezTo>
                      <a:pt x="56" y="40"/>
                      <a:pt x="216" y="0"/>
                      <a:pt x="336" y="40"/>
                    </a:cubicBezTo>
                    <a:cubicBezTo>
                      <a:pt x="456" y="80"/>
                      <a:pt x="624" y="168"/>
                      <a:pt x="720" y="280"/>
                    </a:cubicBezTo>
                    <a:cubicBezTo>
                      <a:pt x="816" y="392"/>
                      <a:pt x="888" y="552"/>
                      <a:pt x="912" y="712"/>
                    </a:cubicBezTo>
                    <a:cubicBezTo>
                      <a:pt x="936" y="872"/>
                      <a:pt x="856" y="1064"/>
                      <a:pt x="864" y="1240"/>
                    </a:cubicBezTo>
                    <a:cubicBezTo>
                      <a:pt x="872" y="1416"/>
                      <a:pt x="864" y="1616"/>
                      <a:pt x="960" y="1768"/>
                    </a:cubicBezTo>
                    <a:cubicBezTo>
                      <a:pt x="1056" y="1920"/>
                      <a:pt x="1240" y="2072"/>
                      <a:pt x="1440" y="2152"/>
                    </a:cubicBezTo>
                    <a:cubicBezTo>
                      <a:pt x="1640" y="2232"/>
                      <a:pt x="1952" y="2280"/>
                      <a:pt x="2160" y="2248"/>
                    </a:cubicBezTo>
                    <a:cubicBezTo>
                      <a:pt x="2368" y="2216"/>
                      <a:pt x="2597" y="2256"/>
                      <a:pt x="2688" y="1960"/>
                    </a:cubicBezTo>
                    <a:cubicBezTo>
                      <a:pt x="2779" y="1664"/>
                      <a:pt x="2578" y="728"/>
                      <a:pt x="2706" y="472"/>
                    </a:cubicBezTo>
                    <a:cubicBezTo>
                      <a:pt x="2834" y="216"/>
                      <a:pt x="3171" y="384"/>
                      <a:pt x="3456" y="424"/>
                    </a:cubicBezTo>
                    <a:cubicBezTo>
                      <a:pt x="3741" y="464"/>
                      <a:pt x="4256" y="544"/>
                      <a:pt x="4416" y="712"/>
                    </a:cubicBezTo>
                    <a:cubicBezTo>
                      <a:pt x="4576" y="880"/>
                      <a:pt x="4364" y="1247"/>
                      <a:pt x="4416" y="1432"/>
                    </a:cubicBezTo>
                    <a:cubicBezTo>
                      <a:pt x="4468" y="1617"/>
                      <a:pt x="4577" y="1693"/>
                      <a:pt x="4728" y="1822"/>
                    </a:cubicBezTo>
                    <a:cubicBezTo>
                      <a:pt x="4879" y="1951"/>
                      <a:pt x="5151" y="2258"/>
                      <a:pt x="5322" y="2206"/>
                    </a:cubicBezTo>
                    <a:cubicBezTo>
                      <a:pt x="5493" y="2154"/>
                      <a:pt x="5664" y="1655"/>
                      <a:pt x="5754" y="1510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732" name="Freeform 12"/>
              <p:cNvSpPr>
                <a:spLocks/>
              </p:cNvSpPr>
              <p:nvPr/>
            </p:nvSpPr>
            <p:spPr bwMode="hidden">
              <a:xfrm>
                <a:off x="1056" y="2016"/>
                <a:ext cx="1496" cy="1464"/>
              </a:xfrm>
              <a:custGeom>
                <a:avLst/>
                <a:gdLst/>
                <a:ahLst/>
                <a:cxnLst>
                  <a:cxn ang="0">
                    <a:pos x="408" y="16"/>
                  </a:cxn>
                  <a:cxn ang="0">
                    <a:pos x="72" y="304"/>
                  </a:cxn>
                  <a:cxn ang="0">
                    <a:pos x="72" y="976"/>
                  </a:cxn>
                  <a:cxn ang="0">
                    <a:pos x="504" y="1360"/>
                  </a:cxn>
                  <a:cxn ang="0">
                    <a:pos x="1128" y="1408"/>
                  </a:cxn>
                  <a:cxn ang="0">
                    <a:pos x="1464" y="1024"/>
                  </a:cxn>
                  <a:cxn ang="0">
                    <a:pos x="1320" y="208"/>
                  </a:cxn>
                  <a:cxn ang="0">
                    <a:pos x="408" y="16"/>
                  </a:cxn>
                </a:cxnLst>
                <a:rect l="0" t="0" r="r" b="b"/>
                <a:pathLst>
                  <a:path w="1496" h="1464">
                    <a:moveTo>
                      <a:pt x="408" y="16"/>
                    </a:moveTo>
                    <a:cubicBezTo>
                      <a:pt x="200" y="32"/>
                      <a:pt x="128" y="144"/>
                      <a:pt x="72" y="304"/>
                    </a:cubicBezTo>
                    <a:cubicBezTo>
                      <a:pt x="16" y="464"/>
                      <a:pt x="0" y="800"/>
                      <a:pt x="72" y="976"/>
                    </a:cubicBezTo>
                    <a:cubicBezTo>
                      <a:pt x="144" y="1152"/>
                      <a:pt x="328" y="1288"/>
                      <a:pt x="504" y="1360"/>
                    </a:cubicBezTo>
                    <a:cubicBezTo>
                      <a:pt x="680" y="1432"/>
                      <a:pt x="968" y="1464"/>
                      <a:pt x="1128" y="1408"/>
                    </a:cubicBezTo>
                    <a:cubicBezTo>
                      <a:pt x="1288" y="1352"/>
                      <a:pt x="1432" y="1224"/>
                      <a:pt x="1464" y="1024"/>
                    </a:cubicBezTo>
                    <a:cubicBezTo>
                      <a:pt x="1496" y="824"/>
                      <a:pt x="1496" y="376"/>
                      <a:pt x="1320" y="208"/>
                    </a:cubicBezTo>
                    <a:cubicBezTo>
                      <a:pt x="1144" y="40"/>
                      <a:pt x="616" y="0"/>
                      <a:pt x="408" y="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733" name="Freeform 13"/>
              <p:cNvSpPr>
                <a:spLocks/>
              </p:cNvSpPr>
              <p:nvPr/>
            </p:nvSpPr>
            <p:spPr bwMode="hidden">
              <a:xfrm rot="1159149">
                <a:off x="1296" y="2160"/>
                <a:ext cx="1126" cy="730"/>
              </a:xfrm>
              <a:custGeom>
                <a:avLst/>
                <a:gdLst/>
                <a:ahLst/>
                <a:cxnLst>
                  <a:cxn ang="0">
                    <a:pos x="940" y="196"/>
                  </a:cxn>
                  <a:cxn ang="0">
                    <a:pos x="576" y="20"/>
                  </a:cxn>
                  <a:cxn ang="0">
                    <a:pos x="192" y="76"/>
                  </a:cxn>
                  <a:cxn ang="0">
                    <a:pos x="24" y="372"/>
                  </a:cxn>
                  <a:cxn ang="0">
                    <a:pos x="520" y="670"/>
                  </a:cxn>
                  <a:cxn ang="0">
                    <a:pos x="1048" y="568"/>
                  </a:cxn>
                  <a:cxn ang="0">
                    <a:pos x="940" y="196"/>
                  </a:cxn>
                </a:cxnLst>
                <a:rect l="0" t="0" r="r" b="b"/>
                <a:pathLst>
                  <a:path w="1126" h="730">
                    <a:moveTo>
                      <a:pt x="940" y="196"/>
                    </a:moveTo>
                    <a:cubicBezTo>
                      <a:pt x="700" y="100"/>
                      <a:pt x="701" y="40"/>
                      <a:pt x="576" y="20"/>
                    </a:cubicBezTo>
                    <a:cubicBezTo>
                      <a:pt x="451" y="0"/>
                      <a:pt x="284" y="17"/>
                      <a:pt x="192" y="76"/>
                    </a:cubicBezTo>
                    <a:cubicBezTo>
                      <a:pt x="100" y="135"/>
                      <a:pt x="56" y="132"/>
                      <a:pt x="24" y="372"/>
                    </a:cubicBezTo>
                    <a:cubicBezTo>
                      <a:pt x="0" y="730"/>
                      <a:pt x="350" y="637"/>
                      <a:pt x="520" y="670"/>
                    </a:cubicBezTo>
                    <a:cubicBezTo>
                      <a:pt x="690" y="703"/>
                      <a:pt x="978" y="647"/>
                      <a:pt x="1048" y="568"/>
                    </a:cubicBezTo>
                    <a:cubicBezTo>
                      <a:pt x="1118" y="489"/>
                      <a:pt x="1126" y="280"/>
                      <a:pt x="940" y="19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734" name="Freeform 14"/>
              <p:cNvSpPr>
                <a:spLocks/>
              </p:cNvSpPr>
              <p:nvPr/>
            </p:nvSpPr>
            <p:spPr bwMode="hidden">
              <a:xfrm>
                <a:off x="3112" y="0"/>
                <a:ext cx="2648" cy="3394"/>
              </a:xfrm>
              <a:custGeom>
                <a:avLst/>
                <a:gdLst/>
                <a:ahLst/>
                <a:cxnLst>
                  <a:cxn ang="0">
                    <a:pos x="1496" y="0"/>
                  </a:cxn>
                  <a:cxn ang="0">
                    <a:pos x="1640" y="384"/>
                  </a:cxn>
                  <a:cxn ang="0">
                    <a:pos x="1400" y="864"/>
                  </a:cxn>
                  <a:cxn ang="0">
                    <a:pos x="536" y="1200"/>
                  </a:cxn>
                  <a:cxn ang="0">
                    <a:pos x="56" y="1584"/>
                  </a:cxn>
                  <a:cxn ang="0">
                    <a:pos x="200" y="1872"/>
                  </a:cxn>
                  <a:cxn ang="0">
                    <a:pos x="1064" y="2016"/>
                  </a:cxn>
                  <a:cxn ang="0">
                    <a:pos x="1592" y="2304"/>
                  </a:cxn>
                  <a:cxn ang="0">
                    <a:pos x="1562" y="2940"/>
                  </a:cxn>
                  <a:cxn ang="0">
                    <a:pos x="2120" y="3384"/>
                  </a:cxn>
                  <a:cxn ang="0">
                    <a:pos x="2648" y="2880"/>
                  </a:cxn>
                </a:cxnLst>
                <a:rect l="0" t="0" r="r" b="b"/>
                <a:pathLst>
                  <a:path w="2648" h="3394">
                    <a:moveTo>
                      <a:pt x="1496" y="0"/>
                    </a:moveTo>
                    <a:cubicBezTo>
                      <a:pt x="1520" y="64"/>
                      <a:pt x="1656" y="240"/>
                      <a:pt x="1640" y="384"/>
                    </a:cubicBezTo>
                    <a:cubicBezTo>
                      <a:pt x="1624" y="528"/>
                      <a:pt x="1584" y="728"/>
                      <a:pt x="1400" y="864"/>
                    </a:cubicBezTo>
                    <a:cubicBezTo>
                      <a:pt x="1216" y="1000"/>
                      <a:pt x="760" y="1080"/>
                      <a:pt x="536" y="1200"/>
                    </a:cubicBezTo>
                    <a:cubicBezTo>
                      <a:pt x="312" y="1320"/>
                      <a:pt x="112" y="1472"/>
                      <a:pt x="56" y="1584"/>
                    </a:cubicBezTo>
                    <a:cubicBezTo>
                      <a:pt x="0" y="1696"/>
                      <a:pt x="32" y="1800"/>
                      <a:pt x="200" y="1872"/>
                    </a:cubicBezTo>
                    <a:cubicBezTo>
                      <a:pt x="368" y="1944"/>
                      <a:pt x="832" y="1944"/>
                      <a:pt x="1064" y="2016"/>
                    </a:cubicBezTo>
                    <a:cubicBezTo>
                      <a:pt x="1296" y="2088"/>
                      <a:pt x="1509" y="2150"/>
                      <a:pt x="1592" y="2304"/>
                    </a:cubicBezTo>
                    <a:cubicBezTo>
                      <a:pt x="1675" y="2458"/>
                      <a:pt x="1474" y="2760"/>
                      <a:pt x="1562" y="2940"/>
                    </a:cubicBezTo>
                    <a:cubicBezTo>
                      <a:pt x="1650" y="3120"/>
                      <a:pt x="1939" y="3394"/>
                      <a:pt x="2120" y="3384"/>
                    </a:cubicBezTo>
                    <a:cubicBezTo>
                      <a:pt x="2301" y="3374"/>
                      <a:pt x="2538" y="2985"/>
                      <a:pt x="2648" y="2880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735" name="Freeform 15"/>
              <p:cNvSpPr>
                <a:spLocks/>
              </p:cNvSpPr>
              <p:nvPr/>
            </p:nvSpPr>
            <p:spPr bwMode="hidden">
              <a:xfrm>
                <a:off x="3504" y="0"/>
                <a:ext cx="2256" cy="3160"/>
              </a:xfrm>
              <a:custGeom>
                <a:avLst/>
                <a:gdLst/>
                <a:ahLst/>
                <a:cxnLst>
                  <a:cxn ang="0">
                    <a:pos x="1488" y="0"/>
                  </a:cxn>
                  <a:cxn ang="0">
                    <a:pos x="1488" y="528"/>
                  </a:cxn>
                  <a:cxn ang="0">
                    <a:pos x="1104" y="1008"/>
                  </a:cxn>
                  <a:cxn ang="0">
                    <a:pos x="144" y="1488"/>
                  </a:cxn>
                  <a:cxn ang="0">
                    <a:pos x="240" y="1776"/>
                  </a:cxn>
                  <a:cxn ang="0">
                    <a:pos x="1056" y="1872"/>
                  </a:cxn>
                  <a:cxn ang="0">
                    <a:pos x="1536" y="2064"/>
                  </a:cxn>
                  <a:cxn ang="0">
                    <a:pos x="1536" y="2448"/>
                  </a:cxn>
                  <a:cxn ang="0">
                    <a:pos x="1344" y="2784"/>
                  </a:cxn>
                  <a:cxn ang="0">
                    <a:pos x="1632" y="3120"/>
                  </a:cxn>
                  <a:cxn ang="0">
                    <a:pos x="1968" y="3024"/>
                  </a:cxn>
                  <a:cxn ang="0">
                    <a:pos x="2208" y="2496"/>
                  </a:cxn>
                  <a:cxn ang="0">
                    <a:pos x="2112" y="1968"/>
                  </a:cxn>
                  <a:cxn ang="0">
                    <a:pos x="1776" y="1584"/>
                  </a:cxn>
                  <a:cxn ang="0">
                    <a:pos x="1824" y="1152"/>
                  </a:cxn>
                  <a:cxn ang="0">
                    <a:pos x="2256" y="672"/>
                  </a:cxn>
                </a:cxnLst>
                <a:rect l="0" t="0" r="r" b="b"/>
                <a:pathLst>
                  <a:path w="2256" h="3160">
                    <a:moveTo>
                      <a:pt x="1488" y="0"/>
                    </a:moveTo>
                    <a:cubicBezTo>
                      <a:pt x="1488" y="88"/>
                      <a:pt x="1552" y="360"/>
                      <a:pt x="1488" y="528"/>
                    </a:cubicBezTo>
                    <a:cubicBezTo>
                      <a:pt x="1424" y="696"/>
                      <a:pt x="1328" y="848"/>
                      <a:pt x="1104" y="1008"/>
                    </a:cubicBezTo>
                    <a:cubicBezTo>
                      <a:pt x="880" y="1168"/>
                      <a:pt x="288" y="1360"/>
                      <a:pt x="144" y="1488"/>
                    </a:cubicBezTo>
                    <a:cubicBezTo>
                      <a:pt x="0" y="1616"/>
                      <a:pt x="88" y="1712"/>
                      <a:pt x="240" y="1776"/>
                    </a:cubicBezTo>
                    <a:cubicBezTo>
                      <a:pt x="392" y="1840"/>
                      <a:pt x="840" y="1824"/>
                      <a:pt x="1056" y="1872"/>
                    </a:cubicBezTo>
                    <a:cubicBezTo>
                      <a:pt x="1272" y="1920"/>
                      <a:pt x="1456" y="1968"/>
                      <a:pt x="1536" y="2064"/>
                    </a:cubicBezTo>
                    <a:cubicBezTo>
                      <a:pt x="1616" y="2160"/>
                      <a:pt x="1568" y="2328"/>
                      <a:pt x="1536" y="2448"/>
                    </a:cubicBezTo>
                    <a:cubicBezTo>
                      <a:pt x="1504" y="2568"/>
                      <a:pt x="1328" y="2672"/>
                      <a:pt x="1344" y="2784"/>
                    </a:cubicBezTo>
                    <a:cubicBezTo>
                      <a:pt x="1360" y="2896"/>
                      <a:pt x="1528" y="3080"/>
                      <a:pt x="1632" y="3120"/>
                    </a:cubicBezTo>
                    <a:cubicBezTo>
                      <a:pt x="1736" y="3160"/>
                      <a:pt x="1872" y="3128"/>
                      <a:pt x="1968" y="3024"/>
                    </a:cubicBezTo>
                    <a:cubicBezTo>
                      <a:pt x="2064" y="2920"/>
                      <a:pt x="2184" y="2672"/>
                      <a:pt x="2208" y="2496"/>
                    </a:cubicBezTo>
                    <a:cubicBezTo>
                      <a:pt x="2232" y="2320"/>
                      <a:pt x="2184" y="2120"/>
                      <a:pt x="2112" y="1968"/>
                    </a:cubicBezTo>
                    <a:cubicBezTo>
                      <a:pt x="2040" y="1816"/>
                      <a:pt x="1824" y="1720"/>
                      <a:pt x="1776" y="1584"/>
                    </a:cubicBezTo>
                    <a:cubicBezTo>
                      <a:pt x="1728" y="1448"/>
                      <a:pt x="1744" y="1304"/>
                      <a:pt x="1824" y="1152"/>
                    </a:cubicBezTo>
                    <a:cubicBezTo>
                      <a:pt x="1904" y="1000"/>
                      <a:pt x="2166" y="772"/>
                      <a:pt x="2256" y="672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736" name="Freeform 16"/>
              <p:cNvSpPr>
                <a:spLocks/>
              </p:cNvSpPr>
              <p:nvPr/>
            </p:nvSpPr>
            <p:spPr bwMode="hidden">
              <a:xfrm>
                <a:off x="4008" y="1088"/>
                <a:ext cx="1048" cy="696"/>
              </a:xfrm>
              <a:custGeom>
                <a:avLst/>
                <a:gdLst/>
                <a:ahLst/>
                <a:cxnLst>
                  <a:cxn ang="0">
                    <a:pos x="984" y="256"/>
                  </a:cxn>
                  <a:cxn ang="0">
                    <a:pos x="840" y="16"/>
                  </a:cxn>
                  <a:cxn ang="0">
                    <a:pos x="552" y="160"/>
                  </a:cxn>
                  <a:cxn ang="0">
                    <a:pos x="320" y="304"/>
                  </a:cxn>
                  <a:cxn ang="0">
                    <a:pos x="600" y="592"/>
                  </a:cxn>
                  <a:cxn ang="0">
                    <a:pos x="984" y="640"/>
                  </a:cxn>
                  <a:cxn ang="0">
                    <a:pos x="984" y="256"/>
                  </a:cxn>
                </a:cxnLst>
                <a:rect l="0" t="0" r="r" b="b"/>
                <a:pathLst>
                  <a:path w="1048" h="696">
                    <a:moveTo>
                      <a:pt x="984" y="256"/>
                    </a:moveTo>
                    <a:cubicBezTo>
                      <a:pt x="960" y="152"/>
                      <a:pt x="992" y="32"/>
                      <a:pt x="840" y="16"/>
                    </a:cubicBezTo>
                    <a:cubicBezTo>
                      <a:pt x="736" y="0"/>
                      <a:pt x="624" y="104"/>
                      <a:pt x="552" y="160"/>
                    </a:cubicBezTo>
                    <a:cubicBezTo>
                      <a:pt x="465" y="208"/>
                      <a:pt x="480" y="240"/>
                      <a:pt x="320" y="304"/>
                    </a:cubicBezTo>
                    <a:cubicBezTo>
                      <a:pt x="168" y="368"/>
                      <a:pt x="0" y="512"/>
                      <a:pt x="600" y="592"/>
                    </a:cubicBezTo>
                    <a:cubicBezTo>
                      <a:pt x="696" y="640"/>
                      <a:pt x="920" y="696"/>
                      <a:pt x="984" y="640"/>
                    </a:cubicBezTo>
                    <a:cubicBezTo>
                      <a:pt x="1048" y="584"/>
                      <a:pt x="984" y="336"/>
                      <a:pt x="984" y="25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737" name="Freeform 17"/>
              <p:cNvSpPr>
                <a:spLocks/>
              </p:cNvSpPr>
              <p:nvPr/>
            </p:nvSpPr>
            <p:spPr bwMode="hidden">
              <a:xfrm>
                <a:off x="5117" y="0"/>
                <a:ext cx="547" cy="696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528"/>
                  </a:cxn>
                  <a:cxn ang="0">
                    <a:pos x="131" y="680"/>
                  </a:cxn>
                  <a:cxn ang="0">
                    <a:pos x="355" y="624"/>
                  </a:cxn>
                  <a:cxn ang="0">
                    <a:pos x="499" y="384"/>
                  </a:cxn>
                  <a:cxn ang="0">
                    <a:pos x="547" y="0"/>
                  </a:cxn>
                </a:cxnLst>
                <a:rect l="0" t="0" r="r" b="b"/>
                <a:pathLst>
                  <a:path w="547" h="696">
                    <a:moveTo>
                      <a:pt x="19" y="0"/>
                    </a:moveTo>
                    <a:cubicBezTo>
                      <a:pt x="19" y="88"/>
                      <a:pt x="0" y="415"/>
                      <a:pt x="19" y="528"/>
                    </a:cubicBezTo>
                    <a:cubicBezTo>
                      <a:pt x="38" y="641"/>
                      <a:pt x="75" y="664"/>
                      <a:pt x="131" y="680"/>
                    </a:cubicBezTo>
                    <a:cubicBezTo>
                      <a:pt x="187" y="696"/>
                      <a:pt x="294" y="673"/>
                      <a:pt x="355" y="624"/>
                    </a:cubicBezTo>
                    <a:cubicBezTo>
                      <a:pt x="416" y="575"/>
                      <a:pt x="467" y="488"/>
                      <a:pt x="499" y="384"/>
                    </a:cubicBezTo>
                    <a:cubicBezTo>
                      <a:pt x="531" y="280"/>
                      <a:pt x="537" y="80"/>
                      <a:pt x="547" y="0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738" name="Freeform 18"/>
              <p:cNvSpPr>
                <a:spLocks/>
              </p:cNvSpPr>
              <p:nvPr/>
            </p:nvSpPr>
            <p:spPr bwMode="hidden">
              <a:xfrm>
                <a:off x="0" y="2032"/>
                <a:ext cx="1984" cy="229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336" y="32"/>
                  </a:cxn>
                  <a:cxn ang="0">
                    <a:pos x="592" y="224"/>
                  </a:cxn>
                  <a:cxn ang="0">
                    <a:pos x="696" y="664"/>
                  </a:cxn>
                  <a:cxn ang="0">
                    <a:pos x="664" y="1224"/>
                  </a:cxn>
                  <a:cxn ang="0">
                    <a:pos x="816" y="1784"/>
                  </a:cxn>
                  <a:cxn ang="0">
                    <a:pos x="1128" y="2128"/>
                  </a:cxn>
                  <a:cxn ang="0">
                    <a:pos x="1984" y="2296"/>
                  </a:cxn>
                </a:cxnLst>
                <a:rect l="0" t="0" r="r" b="b"/>
                <a:pathLst>
                  <a:path w="1984" h="2296">
                    <a:moveTo>
                      <a:pt x="0" y="32"/>
                    </a:moveTo>
                    <a:cubicBezTo>
                      <a:pt x="56" y="32"/>
                      <a:pt x="237" y="0"/>
                      <a:pt x="336" y="32"/>
                    </a:cubicBezTo>
                    <a:cubicBezTo>
                      <a:pt x="435" y="64"/>
                      <a:pt x="532" y="119"/>
                      <a:pt x="592" y="224"/>
                    </a:cubicBezTo>
                    <a:cubicBezTo>
                      <a:pt x="652" y="329"/>
                      <a:pt x="684" y="497"/>
                      <a:pt x="696" y="664"/>
                    </a:cubicBezTo>
                    <a:cubicBezTo>
                      <a:pt x="708" y="831"/>
                      <a:pt x="644" y="1037"/>
                      <a:pt x="664" y="1224"/>
                    </a:cubicBezTo>
                    <a:cubicBezTo>
                      <a:pt x="684" y="1411"/>
                      <a:pt x="739" y="1633"/>
                      <a:pt x="816" y="1784"/>
                    </a:cubicBezTo>
                    <a:cubicBezTo>
                      <a:pt x="893" y="1935"/>
                      <a:pt x="933" y="2043"/>
                      <a:pt x="1128" y="2128"/>
                    </a:cubicBezTo>
                    <a:cubicBezTo>
                      <a:pt x="1323" y="2213"/>
                      <a:pt x="1806" y="2261"/>
                      <a:pt x="1984" y="2296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739" name="Freeform 19"/>
              <p:cNvSpPr>
                <a:spLocks/>
              </p:cNvSpPr>
              <p:nvPr/>
            </p:nvSpPr>
            <p:spPr bwMode="hidden">
              <a:xfrm>
                <a:off x="0" y="2408"/>
                <a:ext cx="816" cy="1912"/>
              </a:xfrm>
              <a:custGeom>
                <a:avLst/>
                <a:gdLst/>
                <a:ahLst/>
                <a:cxnLst>
                  <a:cxn ang="0">
                    <a:pos x="0" y="280"/>
                  </a:cxn>
                  <a:cxn ang="0">
                    <a:pos x="384" y="280"/>
                  </a:cxn>
                  <a:cxn ang="0">
                    <a:pos x="368" y="896"/>
                  </a:cxn>
                  <a:cxn ang="0">
                    <a:pos x="528" y="1528"/>
                  </a:cxn>
                  <a:cxn ang="0">
                    <a:pos x="816" y="1912"/>
                  </a:cxn>
                </a:cxnLst>
                <a:rect l="0" t="0" r="r" b="b"/>
                <a:pathLst>
                  <a:path w="816" h="1912">
                    <a:moveTo>
                      <a:pt x="0" y="280"/>
                    </a:moveTo>
                    <a:cubicBezTo>
                      <a:pt x="144" y="0"/>
                      <a:pt x="323" y="177"/>
                      <a:pt x="384" y="280"/>
                    </a:cubicBezTo>
                    <a:cubicBezTo>
                      <a:pt x="488" y="440"/>
                      <a:pt x="344" y="688"/>
                      <a:pt x="368" y="896"/>
                    </a:cubicBezTo>
                    <a:cubicBezTo>
                      <a:pt x="392" y="1104"/>
                      <a:pt x="453" y="1359"/>
                      <a:pt x="528" y="1528"/>
                    </a:cubicBezTo>
                    <a:cubicBezTo>
                      <a:pt x="603" y="1697"/>
                      <a:pt x="756" y="1832"/>
                      <a:pt x="816" y="1912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740" name="Freeform 20"/>
              <p:cNvSpPr>
                <a:spLocks/>
              </p:cNvSpPr>
              <p:nvPr/>
            </p:nvSpPr>
            <p:spPr bwMode="hidden">
              <a:xfrm>
                <a:off x="2688" y="3236"/>
                <a:ext cx="3080" cy="1084"/>
              </a:xfrm>
              <a:custGeom>
                <a:avLst/>
                <a:gdLst/>
                <a:ahLst/>
                <a:cxnLst>
                  <a:cxn ang="0">
                    <a:pos x="0" y="1084"/>
                  </a:cxn>
                  <a:cxn ang="0">
                    <a:pos x="424" y="932"/>
                  </a:cxn>
                  <a:cxn ang="0">
                    <a:pos x="640" y="292"/>
                  </a:cxn>
                  <a:cxn ang="0">
                    <a:pos x="1032" y="20"/>
                  </a:cxn>
                  <a:cxn ang="0">
                    <a:pos x="1536" y="172"/>
                  </a:cxn>
                  <a:cxn ang="0">
                    <a:pos x="2064" y="604"/>
                  </a:cxn>
                  <a:cxn ang="0">
                    <a:pos x="2400" y="940"/>
                  </a:cxn>
                  <a:cxn ang="0">
                    <a:pos x="3080" y="1084"/>
                  </a:cxn>
                </a:cxnLst>
                <a:rect l="0" t="0" r="r" b="b"/>
                <a:pathLst>
                  <a:path w="3080" h="1084">
                    <a:moveTo>
                      <a:pt x="0" y="1084"/>
                    </a:moveTo>
                    <a:cubicBezTo>
                      <a:pt x="71" y="1059"/>
                      <a:pt x="317" y="1064"/>
                      <a:pt x="424" y="932"/>
                    </a:cubicBezTo>
                    <a:cubicBezTo>
                      <a:pt x="531" y="800"/>
                      <a:pt x="539" y="444"/>
                      <a:pt x="640" y="292"/>
                    </a:cubicBezTo>
                    <a:cubicBezTo>
                      <a:pt x="741" y="140"/>
                      <a:pt x="883" y="40"/>
                      <a:pt x="1032" y="20"/>
                    </a:cubicBezTo>
                    <a:cubicBezTo>
                      <a:pt x="1181" y="0"/>
                      <a:pt x="1364" y="75"/>
                      <a:pt x="1536" y="172"/>
                    </a:cubicBezTo>
                    <a:cubicBezTo>
                      <a:pt x="1708" y="269"/>
                      <a:pt x="1920" y="476"/>
                      <a:pt x="2064" y="604"/>
                    </a:cubicBezTo>
                    <a:cubicBezTo>
                      <a:pt x="2208" y="732"/>
                      <a:pt x="2231" y="860"/>
                      <a:pt x="2400" y="940"/>
                    </a:cubicBezTo>
                    <a:cubicBezTo>
                      <a:pt x="2569" y="1020"/>
                      <a:pt x="2939" y="1054"/>
                      <a:pt x="3080" y="1084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pic>
          <p:nvPicPr>
            <p:cNvPr id="30770" name="Picture 50" descr="Topbanx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33CC99"/>
                </a:clrFrom>
                <a:clrTo>
                  <a:srgbClr val="33CC99">
                    <a:alpha val="0"/>
                  </a:srgbClr>
                </a:clrTo>
              </a:clrChange>
            </a:blip>
            <a:srcRect l="31929" t="5319" b="4256"/>
            <a:stretch>
              <a:fillRect/>
            </a:stretch>
          </p:blipFill>
          <p:spPr bwMode="auto">
            <a:xfrm>
              <a:off x="0" y="0"/>
              <a:ext cx="325" cy="4320"/>
            </a:xfrm>
            <a:prstGeom prst="rect">
              <a:avLst/>
            </a:prstGeom>
            <a:noFill/>
          </p:spPr>
        </p:pic>
      </p:grpSp>
      <p:sp>
        <p:nvSpPr>
          <p:cNvPr id="30772" name="Rectangle 52"/>
          <p:cNvSpPr>
            <a:spLocks noChangeArrowheads="1"/>
          </p:cNvSpPr>
          <p:nvPr/>
        </p:nvSpPr>
        <p:spPr bwMode="ltGray">
          <a:xfrm>
            <a:off x="381000" y="3352800"/>
            <a:ext cx="42672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60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838200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61" name="Rectangle 4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762" name="Rectangle 42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0763" name="Rectangle 4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0764" name="Rectangle 4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0500E1A-A20F-48C0-9482-8D7A088A52B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2AD5C4-23EC-4226-B159-2FDA3D80FB9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39EC4-F103-4900-9854-57DC8096793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E9BDE-9584-4D0D-AF8D-91787DA919C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ECA95-0A95-4E14-9553-10DB5518F8B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9CD624-31C9-4151-A8E9-844018ABDB6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6F295B-84F8-4FC4-8F02-0BEE5C45B02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CC67AE-6D3D-42AD-945A-0CCD0330D98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1EB8CA-E4BC-4F71-AB2C-68D961A5BE0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D823D6-769A-4CA4-B176-3FCD0559CA4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F069E6-D9E9-41AC-A53E-682524A95EE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03" name="Group 51"/>
          <p:cNvGrpSpPr>
            <a:grpSpLocks/>
          </p:cNvGrpSpPr>
          <p:nvPr/>
        </p:nvGrpSpPr>
        <p:grpSpPr bwMode="auto">
          <a:xfrm>
            <a:off x="0" y="-12700"/>
            <a:ext cx="9156700" cy="6870700"/>
            <a:chOff x="0" y="-8"/>
            <a:chExt cx="5768" cy="4328"/>
          </a:xfrm>
        </p:grpSpPr>
        <p:sp>
          <p:nvSpPr>
            <p:cNvPr id="23602" name="Rectangle 50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23554" name="Group 2"/>
            <p:cNvGrpSpPr>
              <a:grpSpLocks/>
            </p:cNvGrpSpPr>
            <p:nvPr/>
          </p:nvGrpSpPr>
          <p:grpSpPr bwMode="auto">
            <a:xfrm>
              <a:off x="0" y="-8"/>
              <a:ext cx="5768" cy="4328"/>
              <a:chOff x="0" y="0"/>
              <a:chExt cx="5768" cy="4328"/>
            </a:xfrm>
          </p:grpSpPr>
          <p:sp>
            <p:nvSpPr>
              <p:cNvPr id="23555" name="Freeform 3"/>
              <p:cNvSpPr>
                <a:spLocks/>
              </p:cNvSpPr>
              <p:nvPr/>
            </p:nvSpPr>
            <p:spPr bwMode="hidden">
              <a:xfrm>
                <a:off x="0" y="0"/>
                <a:ext cx="3640" cy="1434"/>
              </a:xfrm>
              <a:custGeom>
                <a:avLst/>
                <a:gdLst/>
                <a:ahLst/>
                <a:cxnLst>
                  <a:cxn ang="0">
                    <a:pos x="0" y="1152"/>
                  </a:cxn>
                  <a:cxn ang="0">
                    <a:pos x="672" y="1392"/>
                  </a:cxn>
                  <a:cxn ang="0">
                    <a:pos x="912" y="1152"/>
                  </a:cxn>
                  <a:cxn ang="0">
                    <a:pos x="864" y="816"/>
                  </a:cxn>
                  <a:cxn ang="0">
                    <a:pos x="1170" y="588"/>
                  </a:cxn>
                  <a:cxn ang="0">
                    <a:pos x="1692" y="546"/>
                  </a:cxn>
                  <a:cxn ang="0">
                    <a:pos x="2112" y="576"/>
                  </a:cxn>
                  <a:cxn ang="0">
                    <a:pos x="2208" y="384"/>
                  </a:cxn>
                  <a:cxn ang="0">
                    <a:pos x="2184" y="138"/>
                  </a:cxn>
                  <a:cxn ang="0">
                    <a:pos x="2640" y="144"/>
                  </a:cxn>
                  <a:cxn ang="0">
                    <a:pos x="3024" y="432"/>
                  </a:cxn>
                  <a:cxn ang="0">
                    <a:pos x="3552" y="192"/>
                  </a:cxn>
                  <a:cxn ang="0">
                    <a:pos x="3552" y="0"/>
                  </a:cxn>
                </a:cxnLst>
                <a:rect l="0" t="0" r="r" b="b"/>
                <a:pathLst>
                  <a:path w="3640" h="1434">
                    <a:moveTo>
                      <a:pt x="0" y="1152"/>
                    </a:moveTo>
                    <a:cubicBezTo>
                      <a:pt x="112" y="1192"/>
                      <a:pt x="204" y="1434"/>
                      <a:pt x="672" y="1392"/>
                    </a:cubicBezTo>
                    <a:cubicBezTo>
                      <a:pt x="824" y="1392"/>
                      <a:pt x="880" y="1248"/>
                      <a:pt x="912" y="1152"/>
                    </a:cubicBezTo>
                    <a:cubicBezTo>
                      <a:pt x="944" y="1056"/>
                      <a:pt x="821" y="910"/>
                      <a:pt x="864" y="816"/>
                    </a:cubicBezTo>
                    <a:cubicBezTo>
                      <a:pt x="864" y="552"/>
                      <a:pt x="1044" y="582"/>
                      <a:pt x="1170" y="588"/>
                    </a:cubicBezTo>
                    <a:cubicBezTo>
                      <a:pt x="1386" y="666"/>
                      <a:pt x="1535" y="548"/>
                      <a:pt x="1692" y="546"/>
                    </a:cubicBezTo>
                    <a:cubicBezTo>
                      <a:pt x="1849" y="544"/>
                      <a:pt x="1944" y="648"/>
                      <a:pt x="2112" y="576"/>
                    </a:cubicBezTo>
                    <a:cubicBezTo>
                      <a:pt x="2250" y="510"/>
                      <a:pt x="2200" y="448"/>
                      <a:pt x="2208" y="384"/>
                    </a:cubicBezTo>
                    <a:cubicBezTo>
                      <a:pt x="2220" y="311"/>
                      <a:pt x="2040" y="198"/>
                      <a:pt x="2184" y="138"/>
                    </a:cubicBezTo>
                    <a:cubicBezTo>
                      <a:pt x="2346" y="60"/>
                      <a:pt x="2500" y="95"/>
                      <a:pt x="2640" y="144"/>
                    </a:cubicBezTo>
                    <a:cubicBezTo>
                      <a:pt x="2780" y="193"/>
                      <a:pt x="2872" y="424"/>
                      <a:pt x="3024" y="432"/>
                    </a:cubicBezTo>
                    <a:cubicBezTo>
                      <a:pt x="3176" y="440"/>
                      <a:pt x="3464" y="264"/>
                      <a:pt x="3552" y="192"/>
                    </a:cubicBezTo>
                    <a:cubicBezTo>
                      <a:pt x="3640" y="120"/>
                      <a:pt x="3552" y="40"/>
                      <a:pt x="3552" y="0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556" name="Freeform 4"/>
              <p:cNvSpPr>
                <a:spLocks/>
              </p:cNvSpPr>
              <p:nvPr/>
            </p:nvSpPr>
            <p:spPr bwMode="hidden">
              <a:xfrm>
                <a:off x="0" y="0"/>
                <a:ext cx="1996" cy="1240"/>
              </a:xfrm>
              <a:custGeom>
                <a:avLst/>
                <a:gdLst/>
                <a:ahLst/>
                <a:cxnLst>
                  <a:cxn ang="0">
                    <a:pos x="0" y="960"/>
                  </a:cxn>
                  <a:cxn ang="0">
                    <a:pos x="336" y="1200"/>
                  </a:cxn>
                  <a:cxn ang="0">
                    <a:pos x="576" y="1200"/>
                  </a:cxn>
                  <a:cxn ang="0">
                    <a:pos x="696" y="972"/>
                  </a:cxn>
                  <a:cxn ang="0">
                    <a:pos x="636" y="462"/>
                  </a:cxn>
                  <a:cxn ang="0">
                    <a:pos x="816" y="276"/>
                  </a:cxn>
                  <a:cxn ang="0">
                    <a:pos x="1392" y="432"/>
                  </a:cxn>
                  <a:cxn ang="0">
                    <a:pos x="1740" y="390"/>
                  </a:cxn>
                  <a:cxn ang="0">
                    <a:pos x="1974" y="348"/>
                  </a:cxn>
                  <a:cxn ang="0">
                    <a:pos x="1872" y="0"/>
                  </a:cxn>
                </a:cxnLst>
                <a:rect l="0" t="0" r="r" b="b"/>
                <a:pathLst>
                  <a:path w="1996" h="1240">
                    <a:moveTo>
                      <a:pt x="0" y="960"/>
                    </a:moveTo>
                    <a:cubicBezTo>
                      <a:pt x="56" y="1000"/>
                      <a:pt x="240" y="1160"/>
                      <a:pt x="336" y="1200"/>
                    </a:cubicBezTo>
                    <a:cubicBezTo>
                      <a:pt x="432" y="1240"/>
                      <a:pt x="516" y="1238"/>
                      <a:pt x="576" y="1200"/>
                    </a:cubicBezTo>
                    <a:cubicBezTo>
                      <a:pt x="636" y="1162"/>
                      <a:pt x="686" y="1095"/>
                      <a:pt x="696" y="972"/>
                    </a:cubicBezTo>
                    <a:cubicBezTo>
                      <a:pt x="706" y="849"/>
                      <a:pt x="616" y="578"/>
                      <a:pt x="636" y="462"/>
                    </a:cubicBezTo>
                    <a:cubicBezTo>
                      <a:pt x="656" y="346"/>
                      <a:pt x="690" y="281"/>
                      <a:pt x="816" y="276"/>
                    </a:cubicBezTo>
                    <a:cubicBezTo>
                      <a:pt x="942" y="271"/>
                      <a:pt x="1238" y="413"/>
                      <a:pt x="1392" y="432"/>
                    </a:cubicBezTo>
                    <a:cubicBezTo>
                      <a:pt x="1546" y="451"/>
                      <a:pt x="1643" y="404"/>
                      <a:pt x="1740" y="390"/>
                    </a:cubicBezTo>
                    <a:cubicBezTo>
                      <a:pt x="1837" y="376"/>
                      <a:pt x="1952" y="413"/>
                      <a:pt x="1974" y="348"/>
                    </a:cubicBezTo>
                    <a:cubicBezTo>
                      <a:pt x="1996" y="283"/>
                      <a:pt x="1986" y="84"/>
                      <a:pt x="1872" y="0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557" name="Freeform 5"/>
              <p:cNvSpPr>
                <a:spLocks/>
              </p:cNvSpPr>
              <p:nvPr/>
            </p:nvSpPr>
            <p:spPr bwMode="hidden">
              <a:xfrm>
                <a:off x="0" y="0"/>
                <a:ext cx="1584" cy="1008"/>
              </a:xfrm>
              <a:custGeom>
                <a:avLst/>
                <a:gdLst/>
                <a:ahLst/>
                <a:cxnLst>
                  <a:cxn ang="0">
                    <a:pos x="0" y="576"/>
                  </a:cxn>
                  <a:cxn ang="0">
                    <a:pos x="336" y="960"/>
                  </a:cxn>
                  <a:cxn ang="0">
                    <a:pos x="480" y="864"/>
                  </a:cxn>
                  <a:cxn ang="0">
                    <a:pos x="318" y="414"/>
                  </a:cxn>
                  <a:cxn ang="0">
                    <a:pos x="780" y="36"/>
                  </a:cxn>
                  <a:cxn ang="0">
                    <a:pos x="1440" y="192"/>
                  </a:cxn>
                  <a:cxn ang="0">
                    <a:pos x="1584" y="0"/>
                  </a:cxn>
                </a:cxnLst>
                <a:rect l="0" t="0" r="r" b="b"/>
                <a:pathLst>
                  <a:path w="1584" h="1008">
                    <a:moveTo>
                      <a:pt x="0" y="576"/>
                    </a:moveTo>
                    <a:cubicBezTo>
                      <a:pt x="56" y="640"/>
                      <a:pt x="256" y="912"/>
                      <a:pt x="336" y="960"/>
                    </a:cubicBezTo>
                    <a:cubicBezTo>
                      <a:pt x="416" y="1008"/>
                      <a:pt x="483" y="955"/>
                      <a:pt x="480" y="864"/>
                    </a:cubicBezTo>
                    <a:cubicBezTo>
                      <a:pt x="477" y="773"/>
                      <a:pt x="384" y="618"/>
                      <a:pt x="318" y="414"/>
                    </a:cubicBezTo>
                    <a:cubicBezTo>
                      <a:pt x="156" y="12"/>
                      <a:pt x="528" y="6"/>
                      <a:pt x="780" y="36"/>
                    </a:cubicBezTo>
                    <a:cubicBezTo>
                      <a:pt x="1002" y="66"/>
                      <a:pt x="1306" y="198"/>
                      <a:pt x="1440" y="192"/>
                    </a:cubicBezTo>
                    <a:cubicBezTo>
                      <a:pt x="1574" y="186"/>
                      <a:pt x="1554" y="40"/>
                      <a:pt x="1584" y="0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558" name="Freeform 6"/>
              <p:cNvSpPr>
                <a:spLocks/>
              </p:cNvSpPr>
              <p:nvPr/>
            </p:nvSpPr>
            <p:spPr bwMode="hidden">
              <a:xfrm>
                <a:off x="856" y="152"/>
                <a:ext cx="3752" cy="1816"/>
              </a:xfrm>
              <a:custGeom>
                <a:avLst/>
                <a:gdLst/>
                <a:ahLst/>
                <a:cxnLst>
                  <a:cxn ang="0">
                    <a:pos x="248" y="1000"/>
                  </a:cxn>
                  <a:cxn ang="0">
                    <a:pos x="200" y="760"/>
                  </a:cxn>
                  <a:cxn ang="0">
                    <a:pos x="248" y="664"/>
                  </a:cxn>
                  <a:cxn ang="0">
                    <a:pos x="584" y="616"/>
                  </a:cxn>
                  <a:cxn ang="0">
                    <a:pos x="1304" y="664"/>
                  </a:cxn>
                  <a:cxn ang="0">
                    <a:pos x="1640" y="424"/>
                  </a:cxn>
                  <a:cxn ang="0">
                    <a:pos x="1976" y="472"/>
                  </a:cxn>
                  <a:cxn ang="0">
                    <a:pos x="2600" y="424"/>
                  </a:cxn>
                  <a:cxn ang="0">
                    <a:pos x="3128" y="88"/>
                  </a:cxn>
                  <a:cxn ang="0">
                    <a:pos x="3560" y="40"/>
                  </a:cxn>
                  <a:cxn ang="0">
                    <a:pos x="3656" y="328"/>
                  </a:cxn>
                  <a:cxn ang="0">
                    <a:pos x="2984" y="760"/>
                  </a:cxn>
                  <a:cxn ang="0">
                    <a:pos x="2456" y="952"/>
                  </a:cxn>
                  <a:cxn ang="0">
                    <a:pos x="1976" y="1432"/>
                  </a:cxn>
                  <a:cxn ang="0">
                    <a:pos x="1400" y="1768"/>
                  </a:cxn>
                  <a:cxn ang="0">
                    <a:pos x="968" y="1720"/>
                  </a:cxn>
                  <a:cxn ang="0">
                    <a:pos x="296" y="1768"/>
                  </a:cxn>
                  <a:cxn ang="0">
                    <a:pos x="8" y="1432"/>
                  </a:cxn>
                  <a:cxn ang="0">
                    <a:pos x="248" y="1000"/>
                  </a:cxn>
                </a:cxnLst>
                <a:rect l="0" t="0" r="r" b="b"/>
                <a:pathLst>
                  <a:path w="3752" h="1816">
                    <a:moveTo>
                      <a:pt x="248" y="1000"/>
                    </a:moveTo>
                    <a:cubicBezTo>
                      <a:pt x="280" y="888"/>
                      <a:pt x="200" y="816"/>
                      <a:pt x="200" y="760"/>
                    </a:cubicBezTo>
                    <a:cubicBezTo>
                      <a:pt x="200" y="704"/>
                      <a:pt x="184" y="688"/>
                      <a:pt x="248" y="664"/>
                    </a:cubicBezTo>
                    <a:cubicBezTo>
                      <a:pt x="312" y="640"/>
                      <a:pt x="408" y="616"/>
                      <a:pt x="584" y="616"/>
                    </a:cubicBezTo>
                    <a:cubicBezTo>
                      <a:pt x="760" y="616"/>
                      <a:pt x="1128" y="696"/>
                      <a:pt x="1304" y="664"/>
                    </a:cubicBezTo>
                    <a:cubicBezTo>
                      <a:pt x="1480" y="632"/>
                      <a:pt x="1528" y="456"/>
                      <a:pt x="1640" y="424"/>
                    </a:cubicBezTo>
                    <a:cubicBezTo>
                      <a:pt x="1752" y="392"/>
                      <a:pt x="1816" y="472"/>
                      <a:pt x="1976" y="472"/>
                    </a:cubicBezTo>
                    <a:cubicBezTo>
                      <a:pt x="2136" y="472"/>
                      <a:pt x="2408" y="488"/>
                      <a:pt x="2600" y="424"/>
                    </a:cubicBezTo>
                    <a:cubicBezTo>
                      <a:pt x="2792" y="360"/>
                      <a:pt x="2968" y="152"/>
                      <a:pt x="3128" y="88"/>
                    </a:cubicBezTo>
                    <a:cubicBezTo>
                      <a:pt x="3288" y="24"/>
                      <a:pt x="3472" y="0"/>
                      <a:pt x="3560" y="40"/>
                    </a:cubicBezTo>
                    <a:cubicBezTo>
                      <a:pt x="3648" y="80"/>
                      <a:pt x="3752" y="208"/>
                      <a:pt x="3656" y="328"/>
                    </a:cubicBezTo>
                    <a:cubicBezTo>
                      <a:pt x="3560" y="448"/>
                      <a:pt x="3184" y="656"/>
                      <a:pt x="2984" y="760"/>
                    </a:cubicBezTo>
                    <a:cubicBezTo>
                      <a:pt x="2784" y="864"/>
                      <a:pt x="2624" y="840"/>
                      <a:pt x="2456" y="952"/>
                    </a:cubicBezTo>
                    <a:cubicBezTo>
                      <a:pt x="2288" y="1064"/>
                      <a:pt x="2152" y="1296"/>
                      <a:pt x="1976" y="1432"/>
                    </a:cubicBezTo>
                    <a:cubicBezTo>
                      <a:pt x="1800" y="1568"/>
                      <a:pt x="1568" y="1720"/>
                      <a:pt x="1400" y="1768"/>
                    </a:cubicBezTo>
                    <a:cubicBezTo>
                      <a:pt x="1232" y="1816"/>
                      <a:pt x="1152" y="1720"/>
                      <a:pt x="968" y="1720"/>
                    </a:cubicBezTo>
                    <a:cubicBezTo>
                      <a:pt x="784" y="1720"/>
                      <a:pt x="456" y="1816"/>
                      <a:pt x="296" y="1768"/>
                    </a:cubicBezTo>
                    <a:cubicBezTo>
                      <a:pt x="136" y="1720"/>
                      <a:pt x="16" y="1560"/>
                      <a:pt x="8" y="1432"/>
                    </a:cubicBezTo>
                    <a:cubicBezTo>
                      <a:pt x="0" y="1304"/>
                      <a:pt x="216" y="1112"/>
                      <a:pt x="248" y="100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559" name="Freeform 7"/>
              <p:cNvSpPr>
                <a:spLocks/>
              </p:cNvSpPr>
              <p:nvPr/>
            </p:nvSpPr>
            <p:spPr bwMode="hidden">
              <a:xfrm>
                <a:off x="972" y="696"/>
                <a:ext cx="2580" cy="1140"/>
              </a:xfrm>
              <a:custGeom>
                <a:avLst/>
                <a:gdLst/>
                <a:ahLst/>
                <a:cxnLst>
                  <a:cxn ang="0">
                    <a:pos x="36" y="792"/>
                  </a:cxn>
                  <a:cxn ang="0">
                    <a:pos x="228" y="456"/>
                  </a:cxn>
                  <a:cxn ang="0">
                    <a:pos x="324" y="264"/>
                  </a:cxn>
                  <a:cxn ang="0">
                    <a:pos x="612" y="216"/>
                  </a:cxn>
                  <a:cxn ang="0">
                    <a:pos x="1092" y="312"/>
                  </a:cxn>
                  <a:cxn ang="0">
                    <a:pos x="1536" y="60"/>
                  </a:cxn>
                  <a:cxn ang="0">
                    <a:pos x="2388" y="120"/>
                  </a:cxn>
                  <a:cxn ang="0">
                    <a:pos x="2328" y="288"/>
                  </a:cxn>
                  <a:cxn ang="0">
                    <a:pos x="2028" y="612"/>
                  </a:cxn>
                  <a:cxn ang="0">
                    <a:pos x="1428" y="1032"/>
                  </a:cxn>
                  <a:cxn ang="0">
                    <a:pos x="1140" y="1080"/>
                  </a:cxn>
                  <a:cxn ang="0">
                    <a:pos x="324" y="1032"/>
                  </a:cxn>
                  <a:cxn ang="0">
                    <a:pos x="36" y="792"/>
                  </a:cxn>
                </a:cxnLst>
                <a:rect l="0" t="0" r="r" b="b"/>
                <a:pathLst>
                  <a:path w="2580" h="1140">
                    <a:moveTo>
                      <a:pt x="36" y="792"/>
                    </a:moveTo>
                    <a:cubicBezTo>
                      <a:pt x="66" y="666"/>
                      <a:pt x="180" y="544"/>
                      <a:pt x="228" y="456"/>
                    </a:cubicBezTo>
                    <a:cubicBezTo>
                      <a:pt x="276" y="368"/>
                      <a:pt x="260" y="304"/>
                      <a:pt x="324" y="264"/>
                    </a:cubicBezTo>
                    <a:cubicBezTo>
                      <a:pt x="388" y="224"/>
                      <a:pt x="484" y="208"/>
                      <a:pt x="612" y="216"/>
                    </a:cubicBezTo>
                    <a:cubicBezTo>
                      <a:pt x="740" y="224"/>
                      <a:pt x="828" y="330"/>
                      <a:pt x="1092" y="312"/>
                    </a:cubicBezTo>
                    <a:cubicBezTo>
                      <a:pt x="1422" y="270"/>
                      <a:pt x="1416" y="0"/>
                      <a:pt x="1536" y="60"/>
                    </a:cubicBezTo>
                    <a:cubicBezTo>
                      <a:pt x="1782" y="204"/>
                      <a:pt x="2256" y="82"/>
                      <a:pt x="2388" y="120"/>
                    </a:cubicBezTo>
                    <a:cubicBezTo>
                      <a:pt x="2520" y="158"/>
                      <a:pt x="2580" y="198"/>
                      <a:pt x="2328" y="288"/>
                    </a:cubicBezTo>
                    <a:cubicBezTo>
                      <a:pt x="2094" y="378"/>
                      <a:pt x="2178" y="488"/>
                      <a:pt x="2028" y="612"/>
                    </a:cubicBezTo>
                    <a:cubicBezTo>
                      <a:pt x="1878" y="736"/>
                      <a:pt x="1576" y="954"/>
                      <a:pt x="1428" y="1032"/>
                    </a:cubicBezTo>
                    <a:cubicBezTo>
                      <a:pt x="1292" y="1112"/>
                      <a:pt x="1218" y="1140"/>
                      <a:pt x="1140" y="1080"/>
                    </a:cubicBezTo>
                    <a:cubicBezTo>
                      <a:pt x="918" y="960"/>
                      <a:pt x="508" y="1080"/>
                      <a:pt x="324" y="1032"/>
                    </a:cubicBezTo>
                    <a:cubicBezTo>
                      <a:pt x="140" y="984"/>
                      <a:pt x="0" y="918"/>
                      <a:pt x="36" y="79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560" name="Freeform 8"/>
              <p:cNvSpPr>
                <a:spLocks/>
              </p:cNvSpPr>
              <p:nvPr/>
            </p:nvSpPr>
            <p:spPr bwMode="hidden">
              <a:xfrm>
                <a:off x="1170" y="918"/>
                <a:ext cx="1758" cy="696"/>
              </a:xfrm>
              <a:custGeom>
                <a:avLst/>
                <a:gdLst/>
                <a:ahLst/>
                <a:cxnLst>
                  <a:cxn ang="0">
                    <a:pos x="60" y="594"/>
                  </a:cxn>
                  <a:cxn ang="0">
                    <a:pos x="126" y="234"/>
                  </a:cxn>
                  <a:cxn ang="0">
                    <a:pos x="1182" y="234"/>
                  </a:cxn>
                  <a:cxn ang="0">
                    <a:pos x="1518" y="90"/>
                  </a:cxn>
                  <a:cxn ang="0">
                    <a:pos x="1710" y="138"/>
                  </a:cxn>
                  <a:cxn ang="0">
                    <a:pos x="1230" y="522"/>
                  </a:cxn>
                  <a:cxn ang="0">
                    <a:pos x="750" y="666"/>
                  </a:cxn>
                  <a:cxn ang="0">
                    <a:pos x="60" y="594"/>
                  </a:cxn>
                </a:cxnLst>
                <a:rect l="0" t="0" r="r" b="b"/>
                <a:pathLst>
                  <a:path w="1758" h="696">
                    <a:moveTo>
                      <a:pt x="60" y="594"/>
                    </a:moveTo>
                    <a:cubicBezTo>
                      <a:pt x="0" y="462"/>
                      <a:pt x="48" y="306"/>
                      <a:pt x="126" y="234"/>
                    </a:cubicBezTo>
                    <a:cubicBezTo>
                      <a:pt x="390" y="30"/>
                      <a:pt x="654" y="378"/>
                      <a:pt x="1182" y="234"/>
                    </a:cubicBezTo>
                    <a:cubicBezTo>
                      <a:pt x="1414" y="210"/>
                      <a:pt x="1284" y="132"/>
                      <a:pt x="1518" y="90"/>
                    </a:cubicBezTo>
                    <a:cubicBezTo>
                      <a:pt x="1680" y="0"/>
                      <a:pt x="1758" y="66"/>
                      <a:pt x="1710" y="138"/>
                    </a:cubicBezTo>
                    <a:cubicBezTo>
                      <a:pt x="1662" y="210"/>
                      <a:pt x="1290" y="372"/>
                      <a:pt x="1230" y="522"/>
                    </a:cubicBezTo>
                    <a:cubicBezTo>
                      <a:pt x="1134" y="696"/>
                      <a:pt x="945" y="654"/>
                      <a:pt x="750" y="666"/>
                    </a:cubicBezTo>
                    <a:cubicBezTo>
                      <a:pt x="555" y="678"/>
                      <a:pt x="164" y="666"/>
                      <a:pt x="60" y="594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561" name="Freeform 9"/>
              <p:cNvSpPr>
                <a:spLocks/>
              </p:cNvSpPr>
              <p:nvPr/>
            </p:nvSpPr>
            <p:spPr bwMode="hidden">
              <a:xfrm rot="-299203">
                <a:off x="1296" y="1248"/>
                <a:ext cx="928" cy="192"/>
              </a:xfrm>
              <a:custGeom>
                <a:avLst/>
                <a:gdLst/>
                <a:ahLst/>
                <a:cxnLst>
                  <a:cxn ang="0">
                    <a:pos x="104" y="96"/>
                  </a:cxn>
                  <a:cxn ang="0">
                    <a:pos x="152" y="0"/>
                  </a:cxn>
                  <a:cxn ang="0">
                    <a:pos x="728" y="96"/>
                  </a:cxn>
                  <a:cxn ang="0">
                    <a:pos x="920" y="96"/>
                  </a:cxn>
                  <a:cxn ang="0">
                    <a:pos x="776" y="192"/>
                  </a:cxn>
                  <a:cxn ang="0">
                    <a:pos x="104" y="96"/>
                  </a:cxn>
                </a:cxnLst>
                <a:rect l="0" t="0" r="r" b="b"/>
                <a:pathLst>
                  <a:path w="928" h="192">
                    <a:moveTo>
                      <a:pt x="104" y="96"/>
                    </a:moveTo>
                    <a:cubicBezTo>
                      <a:pt x="0" y="64"/>
                      <a:pt x="48" y="0"/>
                      <a:pt x="152" y="0"/>
                    </a:cubicBezTo>
                    <a:cubicBezTo>
                      <a:pt x="256" y="0"/>
                      <a:pt x="600" y="80"/>
                      <a:pt x="728" y="96"/>
                    </a:cubicBezTo>
                    <a:cubicBezTo>
                      <a:pt x="856" y="112"/>
                      <a:pt x="912" y="80"/>
                      <a:pt x="920" y="96"/>
                    </a:cubicBezTo>
                    <a:cubicBezTo>
                      <a:pt x="928" y="112"/>
                      <a:pt x="912" y="192"/>
                      <a:pt x="776" y="192"/>
                    </a:cubicBezTo>
                    <a:cubicBezTo>
                      <a:pt x="640" y="192"/>
                      <a:pt x="208" y="128"/>
                      <a:pt x="104" y="9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562" name="Freeform 10"/>
              <p:cNvSpPr>
                <a:spLocks/>
              </p:cNvSpPr>
              <p:nvPr/>
            </p:nvSpPr>
            <p:spPr bwMode="hidden">
              <a:xfrm>
                <a:off x="0" y="1592"/>
                <a:ext cx="5754" cy="2280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336" y="40"/>
                  </a:cxn>
                  <a:cxn ang="0">
                    <a:pos x="720" y="280"/>
                  </a:cxn>
                  <a:cxn ang="0">
                    <a:pos x="912" y="712"/>
                  </a:cxn>
                  <a:cxn ang="0">
                    <a:pos x="864" y="1240"/>
                  </a:cxn>
                  <a:cxn ang="0">
                    <a:pos x="960" y="1768"/>
                  </a:cxn>
                  <a:cxn ang="0">
                    <a:pos x="1440" y="2152"/>
                  </a:cxn>
                  <a:cxn ang="0">
                    <a:pos x="2160" y="2248"/>
                  </a:cxn>
                  <a:cxn ang="0">
                    <a:pos x="2688" y="1960"/>
                  </a:cxn>
                  <a:cxn ang="0">
                    <a:pos x="2706" y="472"/>
                  </a:cxn>
                  <a:cxn ang="0">
                    <a:pos x="3456" y="424"/>
                  </a:cxn>
                  <a:cxn ang="0">
                    <a:pos x="4416" y="712"/>
                  </a:cxn>
                  <a:cxn ang="0">
                    <a:pos x="4416" y="1432"/>
                  </a:cxn>
                  <a:cxn ang="0">
                    <a:pos x="4728" y="1822"/>
                  </a:cxn>
                  <a:cxn ang="0">
                    <a:pos x="5322" y="2206"/>
                  </a:cxn>
                  <a:cxn ang="0">
                    <a:pos x="5754" y="1510"/>
                  </a:cxn>
                </a:cxnLst>
                <a:rect l="0" t="0" r="r" b="b"/>
                <a:pathLst>
                  <a:path w="5754" h="2280">
                    <a:moveTo>
                      <a:pt x="0" y="40"/>
                    </a:moveTo>
                    <a:cubicBezTo>
                      <a:pt x="56" y="40"/>
                      <a:pt x="216" y="0"/>
                      <a:pt x="336" y="40"/>
                    </a:cubicBezTo>
                    <a:cubicBezTo>
                      <a:pt x="456" y="80"/>
                      <a:pt x="624" y="168"/>
                      <a:pt x="720" y="280"/>
                    </a:cubicBezTo>
                    <a:cubicBezTo>
                      <a:pt x="816" y="392"/>
                      <a:pt x="888" y="552"/>
                      <a:pt x="912" y="712"/>
                    </a:cubicBezTo>
                    <a:cubicBezTo>
                      <a:pt x="936" y="872"/>
                      <a:pt x="856" y="1064"/>
                      <a:pt x="864" y="1240"/>
                    </a:cubicBezTo>
                    <a:cubicBezTo>
                      <a:pt x="872" y="1416"/>
                      <a:pt x="864" y="1616"/>
                      <a:pt x="960" y="1768"/>
                    </a:cubicBezTo>
                    <a:cubicBezTo>
                      <a:pt x="1056" y="1920"/>
                      <a:pt x="1240" y="2072"/>
                      <a:pt x="1440" y="2152"/>
                    </a:cubicBezTo>
                    <a:cubicBezTo>
                      <a:pt x="1640" y="2232"/>
                      <a:pt x="1952" y="2280"/>
                      <a:pt x="2160" y="2248"/>
                    </a:cubicBezTo>
                    <a:cubicBezTo>
                      <a:pt x="2368" y="2216"/>
                      <a:pt x="2597" y="2256"/>
                      <a:pt x="2688" y="1960"/>
                    </a:cubicBezTo>
                    <a:cubicBezTo>
                      <a:pt x="2779" y="1664"/>
                      <a:pt x="2578" y="728"/>
                      <a:pt x="2706" y="472"/>
                    </a:cubicBezTo>
                    <a:cubicBezTo>
                      <a:pt x="2834" y="216"/>
                      <a:pt x="3171" y="384"/>
                      <a:pt x="3456" y="424"/>
                    </a:cubicBezTo>
                    <a:cubicBezTo>
                      <a:pt x="3741" y="464"/>
                      <a:pt x="4256" y="544"/>
                      <a:pt x="4416" y="712"/>
                    </a:cubicBezTo>
                    <a:cubicBezTo>
                      <a:pt x="4576" y="880"/>
                      <a:pt x="4364" y="1247"/>
                      <a:pt x="4416" y="1432"/>
                    </a:cubicBezTo>
                    <a:cubicBezTo>
                      <a:pt x="4468" y="1617"/>
                      <a:pt x="4577" y="1693"/>
                      <a:pt x="4728" y="1822"/>
                    </a:cubicBezTo>
                    <a:cubicBezTo>
                      <a:pt x="4879" y="1951"/>
                      <a:pt x="5151" y="2258"/>
                      <a:pt x="5322" y="2206"/>
                    </a:cubicBezTo>
                    <a:cubicBezTo>
                      <a:pt x="5493" y="2154"/>
                      <a:pt x="5664" y="1655"/>
                      <a:pt x="5754" y="1510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563" name="Freeform 11"/>
              <p:cNvSpPr>
                <a:spLocks/>
              </p:cNvSpPr>
              <p:nvPr/>
            </p:nvSpPr>
            <p:spPr bwMode="hidden">
              <a:xfrm>
                <a:off x="1056" y="2016"/>
                <a:ext cx="1496" cy="1464"/>
              </a:xfrm>
              <a:custGeom>
                <a:avLst/>
                <a:gdLst/>
                <a:ahLst/>
                <a:cxnLst>
                  <a:cxn ang="0">
                    <a:pos x="408" y="16"/>
                  </a:cxn>
                  <a:cxn ang="0">
                    <a:pos x="72" y="304"/>
                  </a:cxn>
                  <a:cxn ang="0">
                    <a:pos x="72" y="976"/>
                  </a:cxn>
                  <a:cxn ang="0">
                    <a:pos x="504" y="1360"/>
                  </a:cxn>
                  <a:cxn ang="0">
                    <a:pos x="1128" y="1408"/>
                  </a:cxn>
                  <a:cxn ang="0">
                    <a:pos x="1464" y="1024"/>
                  </a:cxn>
                  <a:cxn ang="0">
                    <a:pos x="1320" y="208"/>
                  </a:cxn>
                  <a:cxn ang="0">
                    <a:pos x="408" y="16"/>
                  </a:cxn>
                </a:cxnLst>
                <a:rect l="0" t="0" r="r" b="b"/>
                <a:pathLst>
                  <a:path w="1496" h="1464">
                    <a:moveTo>
                      <a:pt x="408" y="16"/>
                    </a:moveTo>
                    <a:cubicBezTo>
                      <a:pt x="200" y="32"/>
                      <a:pt x="128" y="144"/>
                      <a:pt x="72" y="304"/>
                    </a:cubicBezTo>
                    <a:cubicBezTo>
                      <a:pt x="16" y="464"/>
                      <a:pt x="0" y="800"/>
                      <a:pt x="72" y="976"/>
                    </a:cubicBezTo>
                    <a:cubicBezTo>
                      <a:pt x="144" y="1152"/>
                      <a:pt x="328" y="1288"/>
                      <a:pt x="504" y="1360"/>
                    </a:cubicBezTo>
                    <a:cubicBezTo>
                      <a:pt x="680" y="1432"/>
                      <a:pt x="968" y="1464"/>
                      <a:pt x="1128" y="1408"/>
                    </a:cubicBezTo>
                    <a:cubicBezTo>
                      <a:pt x="1288" y="1352"/>
                      <a:pt x="1432" y="1224"/>
                      <a:pt x="1464" y="1024"/>
                    </a:cubicBezTo>
                    <a:cubicBezTo>
                      <a:pt x="1496" y="824"/>
                      <a:pt x="1496" y="376"/>
                      <a:pt x="1320" y="208"/>
                    </a:cubicBezTo>
                    <a:cubicBezTo>
                      <a:pt x="1144" y="40"/>
                      <a:pt x="616" y="0"/>
                      <a:pt x="408" y="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564" name="Freeform 12"/>
              <p:cNvSpPr>
                <a:spLocks/>
              </p:cNvSpPr>
              <p:nvPr/>
            </p:nvSpPr>
            <p:spPr bwMode="hidden">
              <a:xfrm rot="1159149">
                <a:off x="1296" y="2160"/>
                <a:ext cx="1126" cy="730"/>
              </a:xfrm>
              <a:custGeom>
                <a:avLst/>
                <a:gdLst/>
                <a:ahLst/>
                <a:cxnLst>
                  <a:cxn ang="0">
                    <a:pos x="940" y="196"/>
                  </a:cxn>
                  <a:cxn ang="0">
                    <a:pos x="576" y="20"/>
                  </a:cxn>
                  <a:cxn ang="0">
                    <a:pos x="192" y="76"/>
                  </a:cxn>
                  <a:cxn ang="0">
                    <a:pos x="24" y="372"/>
                  </a:cxn>
                  <a:cxn ang="0">
                    <a:pos x="520" y="670"/>
                  </a:cxn>
                  <a:cxn ang="0">
                    <a:pos x="1048" y="568"/>
                  </a:cxn>
                  <a:cxn ang="0">
                    <a:pos x="940" y="196"/>
                  </a:cxn>
                </a:cxnLst>
                <a:rect l="0" t="0" r="r" b="b"/>
                <a:pathLst>
                  <a:path w="1126" h="730">
                    <a:moveTo>
                      <a:pt x="940" y="196"/>
                    </a:moveTo>
                    <a:cubicBezTo>
                      <a:pt x="700" y="100"/>
                      <a:pt x="701" y="40"/>
                      <a:pt x="576" y="20"/>
                    </a:cubicBezTo>
                    <a:cubicBezTo>
                      <a:pt x="451" y="0"/>
                      <a:pt x="284" y="17"/>
                      <a:pt x="192" y="76"/>
                    </a:cubicBezTo>
                    <a:cubicBezTo>
                      <a:pt x="100" y="135"/>
                      <a:pt x="56" y="132"/>
                      <a:pt x="24" y="372"/>
                    </a:cubicBezTo>
                    <a:cubicBezTo>
                      <a:pt x="0" y="730"/>
                      <a:pt x="350" y="637"/>
                      <a:pt x="520" y="670"/>
                    </a:cubicBezTo>
                    <a:cubicBezTo>
                      <a:pt x="690" y="703"/>
                      <a:pt x="978" y="647"/>
                      <a:pt x="1048" y="568"/>
                    </a:cubicBezTo>
                    <a:cubicBezTo>
                      <a:pt x="1118" y="489"/>
                      <a:pt x="1126" y="280"/>
                      <a:pt x="940" y="19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565" name="Freeform 13"/>
              <p:cNvSpPr>
                <a:spLocks/>
              </p:cNvSpPr>
              <p:nvPr/>
            </p:nvSpPr>
            <p:spPr bwMode="hidden">
              <a:xfrm>
                <a:off x="3112" y="0"/>
                <a:ext cx="2648" cy="3394"/>
              </a:xfrm>
              <a:custGeom>
                <a:avLst/>
                <a:gdLst/>
                <a:ahLst/>
                <a:cxnLst>
                  <a:cxn ang="0">
                    <a:pos x="1496" y="0"/>
                  </a:cxn>
                  <a:cxn ang="0">
                    <a:pos x="1640" y="384"/>
                  </a:cxn>
                  <a:cxn ang="0">
                    <a:pos x="1400" y="864"/>
                  </a:cxn>
                  <a:cxn ang="0">
                    <a:pos x="536" y="1200"/>
                  </a:cxn>
                  <a:cxn ang="0">
                    <a:pos x="56" y="1584"/>
                  </a:cxn>
                  <a:cxn ang="0">
                    <a:pos x="200" y="1872"/>
                  </a:cxn>
                  <a:cxn ang="0">
                    <a:pos x="1064" y="2016"/>
                  </a:cxn>
                  <a:cxn ang="0">
                    <a:pos x="1592" y="2304"/>
                  </a:cxn>
                  <a:cxn ang="0">
                    <a:pos x="1562" y="2940"/>
                  </a:cxn>
                  <a:cxn ang="0">
                    <a:pos x="2120" y="3384"/>
                  </a:cxn>
                  <a:cxn ang="0">
                    <a:pos x="2648" y="2880"/>
                  </a:cxn>
                </a:cxnLst>
                <a:rect l="0" t="0" r="r" b="b"/>
                <a:pathLst>
                  <a:path w="2648" h="3394">
                    <a:moveTo>
                      <a:pt x="1496" y="0"/>
                    </a:moveTo>
                    <a:cubicBezTo>
                      <a:pt x="1520" y="64"/>
                      <a:pt x="1656" y="240"/>
                      <a:pt x="1640" y="384"/>
                    </a:cubicBezTo>
                    <a:cubicBezTo>
                      <a:pt x="1624" y="528"/>
                      <a:pt x="1584" y="728"/>
                      <a:pt x="1400" y="864"/>
                    </a:cubicBezTo>
                    <a:cubicBezTo>
                      <a:pt x="1216" y="1000"/>
                      <a:pt x="760" y="1080"/>
                      <a:pt x="536" y="1200"/>
                    </a:cubicBezTo>
                    <a:cubicBezTo>
                      <a:pt x="312" y="1320"/>
                      <a:pt x="112" y="1472"/>
                      <a:pt x="56" y="1584"/>
                    </a:cubicBezTo>
                    <a:cubicBezTo>
                      <a:pt x="0" y="1696"/>
                      <a:pt x="32" y="1800"/>
                      <a:pt x="200" y="1872"/>
                    </a:cubicBezTo>
                    <a:cubicBezTo>
                      <a:pt x="368" y="1944"/>
                      <a:pt x="832" y="1944"/>
                      <a:pt x="1064" y="2016"/>
                    </a:cubicBezTo>
                    <a:cubicBezTo>
                      <a:pt x="1296" y="2088"/>
                      <a:pt x="1509" y="2150"/>
                      <a:pt x="1592" y="2304"/>
                    </a:cubicBezTo>
                    <a:cubicBezTo>
                      <a:pt x="1675" y="2458"/>
                      <a:pt x="1474" y="2760"/>
                      <a:pt x="1562" y="2940"/>
                    </a:cubicBezTo>
                    <a:cubicBezTo>
                      <a:pt x="1650" y="3120"/>
                      <a:pt x="1939" y="3394"/>
                      <a:pt x="2120" y="3384"/>
                    </a:cubicBezTo>
                    <a:cubicBezTo>
                      <a:pt x="2301" y="3374"/>
                      <a:pt x="2538" y="2985"/>
                      <a:pt x="2648" y="2880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566" name="Freeform 14"/>
              <p:cNvSpPr>
                <a:spLocks/>
              </p:cNvSpPr>
              <p:nvPr/>
            </p:nvSpPr>
            <p:spPr bwMode="hidden">
              <a:xfrm>
                <a:off x="3504" y="0"/>
                <a:ext cx="2256" cy="3160"/>
              </a:xfrm>
              <a:custGeom>
                <a:avLst/>
                <a:gdLst/>
                <a:ahLst/>
                <a:cxnLst>
                  <a:cxn ang="0">
                    <a:pos x="1488" y="0"/>
                  </a:cxn>
                  <a:cxn ang="0">
                    <a:pos x="1488" y="528"/>
                  </a:cxn>
                  <a:cxn ang="0">
                    <a:pos x="1104" y="1008"/>
                  </a:cxn>
                  <a:cxn ang="0">
                    <a:pos x="144" y="1488"/>
                  </a:cxn>
                  <a:cxn ang="0">
                    <a:pos x="240" y="1776"/>
                  </a:cxn>
                  <a:cxn ang="0">
                    <a:pos x="1056" y="1872"/>
                  </a:cxn>
                  <a:cxn ang="0">
                    <a:pos x="1536" y="2064"/>
                  </a:cxn>
                  <a:cxn ang="0">
                    <a:pos x="1536" y="2448"/>
                  </a:cxn>
                  <a:cxn ang="0">
                    <a:pos x="1344" y="2784"/>
                  </a:cxn>
                  <a:cxn ang="0">
                    <a:pos x="1632" y="3120"/>
                  </a:cxn>
                  <a:cxn ang="0">
                    <a:pos x="1968" y="3024"/>
                  </a:cxn>
                  <a:cxn ang="0">
                    <a:pos x="2208" y="2496"/>
                  </a:cxn>
                  <a:cxn ang="0">
                    <a:pos x="2112" y="1968"/>
                  </a:cxn>
                  <a:cxn ang="0">
                    <a:pos x="1776" y="1584"/>
                  </a:cxn>
                  <a:cxn ang="0">
                    <a:pos x="1824" y="1152"/>
                  </a:cxn>
                  <a:cxn ang="0">
                    <a:pos x="2256" y="672"/>
                  </a:cxn>
                </a:cxnLst>
                <a:rect l="0" t="0" r="r" b="b"/>
                <a:pathLst>
                  <a:path w="2256" h="3160">
                    <a:moveTo>
                      <a:pt x="1488" y="0"/>
                    </a:moveTo>
                    <a:cubicBezTo>
                      <a:pt x="1488" y="88"/>
                      <a:pt x="1552" y="360"/>
                      <a:pt x="1488" y="528"/>
                    </a:cubicBezTo>
                    <a:cubicBezTo>
                      <a:pt x="1424" y="696"/>
                      <a:pt x="1328" y="848"/>
                      <a:pt x="1104" y="1008"/>
                    </a:cubicBezTo>
                    <a:cubicBezTo>
                      <a:pt x="880" y="1168"/>
                      <a:pt x="288" y="1360"/>
                      <a:pt x="144" y="1488"/>
                    </a:cubicBezTo>
                    <a:cubicBezTo>
                      <a:pt x="0" y="1616"/>
                      <a:pt x="88" y="1712"/>
                      <a:pt x="240" y="1776"/>
                    </a:cubicBezTo>
                    <a:cubicBezTo>
                      <a:pt x="392" y="1840"/>
                      <a:pt x="840" y="1824"/>
                      <a:pt x="1056" y="1872"/>
                    </a:cubicBezTo>
                    <a:cubicBezTo>
                      <a:pt x="1272" y="1920"/>
                      <a:pt x="1456" y="1968"/>
                      <a:pt x="1536" y="2064"/>
                    </a:cubicBezTo>
                    <a:cubicBezTo>
                      <a:pt x="1616" y="2160"/>
                      <a:pt x="1568" y="2328"/>
                      <a:pt x="1536" y="2448"/>
                    </a:cubicBezTo>
                    <a:cubicBezTo>
                      <a:pt x="1504" y="2568"/>
                      <a:pt x="1328" y="2672"/>
                      <a:pt x="1344" y="2784"/>
                    </a:cubicBezTo>
                    <a:cubicBezTo>
                      <a:pt x="1360" y="2896"/>
                      <a:pt x="1528" y="3080"/>
                      <a:pt x="1632" y="3120"/>
                    </a:cubicBezTo>
                    <a:cubicBezTo>
                      <a:pt x="1736" y="3160"/>
                      <a:pt x="1872" y="3128"/>
                      <a:pt x="1968" y="3024"/>
                    </a:cubicBezTo>
                    <a:cubicBezTo>
                      <a:pt x="2064" y="2920"/>
                      <a:pt x="2184" y="2672"/>
                      <a:pt x="2208" y="2496"/>
                    </a:cubicBezTo>
                    <a:cubicBezTo>
                      <a:pt x="2232" y="2320"/>
                      <a:pt x="2184" y="2120"/>
                      <a:pt x="2112" y="1968"/>
                    </a:cubicBezTo>
                    <a:cubicBezTo>
                      <a:pt x="2040" y="1816"/>
                      <a:pt x="1824" y="1720"/>
                      <a:pt x="1776" y="1584"/>
                    </a:cubicBezTo>
                    <a:cubicBezTo>
                      <a:pt x="1728" y="1448"/>
                      <a:pt x="1744" y="1304"/>
                      <a:pt x="1824" y="1152"/>
                    </a:cubicBezTo>
                    <a:cubicBezTo>
                      <a:pt x="1904" y="1000"/>
                      <a:pt x="2166" y="772"/>
                      <a:pt x="2256" y="672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567" name="Freeform 15"/>
              <p:cNvSpPr>
                <a:spLocks/>
              </p:cNvSpPr>
              <p:nvPr/>
            </p:nvSpPr>
            <p:spPr bwMode="hidden">
              <a:xfrm>
                <a:off x="4008" y="1088"/>
                <a:ext cx="1048" cy="696"/>
              </a:xfrm>
              <a:custGeom>
                <a:avLst/>
                <a:gdLst/>
                <a:ahLst/>
                <a:cxnLst>
                  <a:cxn ang="0">
                    <a:pos x="984" y="256"/>
                  </a:cxn>
                  <a:cxn ang="0">
                    <a:pos x="840" y="16"/>
                  </a:cxn>
                  <a:cxn ang="0">
                    <a:pos x="552" y="160"/>
                  </a:cxn>
                  <a:cxn ang="0">
                    <a:pos x="320" y="304"/>
                  </a:cxn>
                  <a:cxn ang="0">
                    <a:pos x="600" y="592"/>
                  </a:cxn>
                  <a:cxn ang="0">
                    <a:pos x="984" y="640"/>
                  </a:cxn>
                  <a:cxn ang="0">
                    <a:pos x="984" y="256"/>
                  </a:cxn>
                </a:cxnLst>
                <a:rect l="0" t="0" r="r" b="b"/>
                <a:pathLst>
                  <a:path w="1048" h="696">
                    <a:moveTo>
                      <a:pt x="984" y="256"/>
                    </a:moveTo>
                    <a:cubicBezTo>
                      <a:pt x="960" y="152"/>
                      <a:pt x="992" y="32"/>
                      <a:pt x="840" y="16"/>
                    </a:cubicBezTo>
                    <a:cubicBezTo>
                      <a:pt x="736" y="0"/>
                      <a:pt x="624" y="104"/>
                      <a:pt x="552" y="160"/>
                    </a:cubicBezTo>
                    <a:cubicBezTo>
                      <a:pt x="465" y="208"/>
                      <a:pt x="480" y="240"/>
                      <a:pt x="320" y="304"/>
                    </a:cubicBezTo>
                    <a:cubicBezTo>
                      <a:pt x="168" y="368"/>
                      <a:pt x="0" y="512"/>
                      <a:pt x="600" y="592"/>
                    </a:cubicBezTo>
                    <a:cubicBezTo>
                      <a:pt x="696" y="640"/>
                      <a:pt x="920" y="696"/>
                      <a:pt x="984" y="640"/>
                    </a:cubicBezTo>
                    <a:cubicBezTo>
                      <a:pt x="1048" y="584"/>
                      <a:pt x="984" y="336"/>
                      <a:pt x="984" y="25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568" name="Freeform 16"/>
              <p:cNvSpPr>
                <a:spLocks/>
              </p:cNvSpPr>
              <p:nvPr/>
            </p:nvSpPr>
            <p:spPr bwMode="hidden">
              <a:xfrm>
                <a:off x="5117" y="0"/>
                <a:ext cx="547" cy="696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528"/>
                  </a:cxn>
                  <a:cxn ang="0">
                    <a:pos x="131" y="680"/>
                  </a:cxn>
                  <a:cxn ang="0">
                    <a:pos x="355" y="624"/>
                  </a:cxn>
                  <a:cxn ang="0">
                    <a:pos x="499" y="384"/>
                  </a:cxn>
                  <a:cxn ang="0">
                    <a:pos x="547" y="0"/>
                  </a:cxn>
                </a:cxnLst>
                <a:rect l="0" t="0" r="r" b="b"/>
                <a:pathLst>
                  <a:path w="547" h="696">
                    <a:moveTo>
                      <a:pt x="19" y="0"/>
                    </a:moveTo>
                    <a:cubicBezTo>
                      <a:pt x="19" y="88"/>
                      <a:pt x="0" y="415"/>
                      <a:pt x="19" y="528"/>
                    </a:cubicBezTo>
                    <a:cubicBezTo>
                      <a:pt x="38" y="641"/>
                      <a:pt x="75" y="664"/>
                      <a:pt x="131" y="680"/>
                    </a:cubicBezTo>
                    <a:cubicBezTo>
                      <a:pt x="187" y="696"/>
                      <a:pt x="294" y="673"/>
                      <a:pt x="355" y="624"/>
                    </a:cubicBezTo>
                    <a:cubicBezTo>
                      <a:pt x="416" y="575"/>
                      <a:pt x="467" y="488"/>
                      <a:pt x="499" y="384"/>
                    </a:cubicBezTo>
                    <a:cubicBezTo>
                      <a:pt x="531" y="280"/>
                      <a:pt x="537" y="80"/>
                      <a:pt x="547" y="0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569" name="Freeform 17"/>
              <p:cNvSpPr>
                <a:spLocks/>
              </p:cNvSpPr>
              <p:nvPr/>
            </p:nvSpPr>
            <p:spPr bwMode="hidden">
              <a:xfrm>
                <a:off x="0" y="2032"/>
                <a:ext cx="1984" cy="229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336" y="32"/>
                  </a:cxn>
                  <a:cxn ang="0">
                    <a:pos x="592" y="224"/>
                  </a:cxn>
                  <a:cxn ang="0">
                    <a:pos x="696" y="664"/>
                  </a:cxn>
                  <a:cxn ang="0">
                    <a:pos x="664" y="1224"/>
                  </a:cxn>
                  <a:cxn ang="0">
                    <a:pos x="816" y="1784"/>
                  </a:cxn>
                  <a:cxn ang="0">
                    <a:pos x="1128" y="2128"/>
                  </a:cxn>
                  <a:cxn ang="0">
                    <a:pos x="1984" y="2296"/>
                  </a:cxn>
                </a:cxnLst>
                <a:rect l="0" t="0" r="r" b="b"/>
                <a:pathLst>
                  <a:path w="1984" h="2296">
                    <a:moveTo>
                      <a:pt x="0" y="32"/>
                    </a:moveTo>
                    <a:cubicBezTo>
                      <a:pt x="56" y="32"/>
                      <a:pt x="237" y="0"/>
                      <a:pt x="336" y="32"/>
                    </a:cubicBezTo>
                    <a:cubicBezTo>
                      <a:pt x="435" y="64"/>
                      <a:pt x="532" y="119"/>
                      <a:pt x="592" y="224"/>
                    </a:cubicBezTo>
                    <a:cubicBezTo>
                      <a:pt x="652" y="329"/>
                      <a:pt x="684" y="497"/>
                      <a:pt x="696" y="664"/>
                    </a:cubicBezTo>
                    <a:cubicBezTo>
                      <a:pt x="708" y="831"/>
                      <a:pt x="644" y="1037"/>
                      <a:pt x="664" y="1224"/>
                    </a:cubicBezTo>
                    <a:cubicBezTo>
                      <a:pt x="684" y="1411"/>
                      <a:pt x="739" y="1633"/>
                      <a:pt x="816" y="1784"/>
                    </a:cubicBezTo>
                    <a:cubicBezTo>
                      <a:pt x="893" y="1935"/>
                      <a:pt x="933" y="2043"/>
                      <a:pt x="1128" y="2128"/>
                    </a:cubicBezTo>
                    <a:cubicBezTo>
                      <a:pt x="1323" y="2213"/>
                      <a:pt x="1806" y="2261"/>
                      <a:pt x="1984" y="2296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570" name="Freeform 18"/>
              <p:cNvSpPr>
                <a:spLocks/>
              </p:cNvSpPr>
              <p:nvPr/>
            </p:nvSpPr>
            <p:spPr bwMode="hidden">
              <a:xfrm>
                <a:off x="0" y="2408"/>
                <a:ext cx="816" cy="1912"/>
              </a:xfrm>
              <a:custGeom>
                <a:avLst/>
                <a:gdLst/>
                <a:ahLst/>
                <a:cxnLst>
                  <a:cxn ang="0">
                    <a:pos x="0" y="280"/>
                  </a:cxn>
                  <a:cxn ang="0">
                    <a:pos x="384" y="280"/>
                  </a:cxn>
                  <a:cxn ang="0">
                    <a:pos x="368" y="896"/>
                  </a:cxn>
                  <a:cxn ang="0">
                    <a:pos x="528" y="1528"/>
                  </a:cxn>
                  <a:cxn ang="0">
                    <a:pos x="816" y="1912"/>
                  </a:cxn>
                </a:cxnLst>
                <a:rect l="0" t="0" r="r" b="b"/>
                <a:pathLst>
                  <a:path w="816" h="1912">
                    <a:moveTo>
                      <a:pt x="0" y="280"/>
                    </a:moveTo>
                    <a:cubicBezTo>
                      <a:pt x="144" y="0"/>
                      <a:pt x="323" y="177"/>
                      <a:pt x="384" y="280"/>
                    </a:cubicBezTo>
                    <a:cubicBezTo>
                      <a:pt x="488" y="440"/>
                      <a:pt x="344" y="688"/>
                      <a:pt x="368" y="896"/>
                    </a:cubicBezTo>
                    <a:cubicBezTo>
                      <a:pt x="392" y="1104"/>
                      <a:pt x="453" y="1359"/>
                      <a:pt x="528" y="1528"/>
                    </a:cubicBezTo>
                    <a:cubicBezTo>
                      <a:pt x="603" y="1697"/>
                      <a:pt x="756" y="1832"/>
                      <a:pt x="816" y="1912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571" name="Freeform 19"/>
              <p:cNvSpPr>
                <a:spLocks/>
              </p:cNvSpPr>
              <p:nvPr/>
            </p:nvSpPr>
            <p:spPr bwMode="hidden">
              <a:xfrm>
                <a:off x="2688" y="3236"/>
                <a:ext cx="3080" cy="1084"/>
              </a:xfrm>
              <a:custGeom>
                <a:avLst/>
                <a:gdLst/>
                <a:ahLst/>
                <a:cxnLst>
                  <a:cxn ang="0">
                    <a:pos x="0" y="1084"/>
                  </a:cxn>
                  <a:cxn ang="0">
                    <a:pos x="424" y="932"/>
                  </a:cxn>
                  <a:cxn ang="0">
                    <a:pos x="640" y="292"/>
                  </a:cxn>
                  <a:cxn ang="0">
                    <a:pos x="1032" y="20"/>
                  </a:cxn>
                  <a:cxn ang="0">
                    <a:pos x="1536" y="172"/>
                  </a:cxn>
                  <a:cxn ang="0">
                    <a:pos x="2064" y="604"/>
                  </a:cxn>
                  <a:cxn ang="0">
                    <a:pos x="2400" y="940"/>
                  </a:cxn>
                  <a:cxn ang="0">
                    <a:pos x="3080" y="1084"/>
                  </a:cxn>
                </a:cxnLst>
                <a:rect l="0" t="0" r="r" b="b"/>
                <a:pathLst>
                  <a:path w="3080" h="1084">
                    <a:moveTo>
                      <a:pt x="0" y="1084"/>
                    </a:moveTo>
                    <a:cubicBezTo>
                      <a:pt x="71" y="1059"/>
                      <a:pt x="317" y="1064"/>
                      <a:pt x="424" y="932"/>
                    </a:cubicBezTo>
                    <a:cubicBezTo>
                      <a:pt x="531" y="800"/>
                      <a:pt x="539" y="444"/>
                      <a:pt x="640" y="292"/>
                    </a:cubicBezTo>
                    <a:cubicBezTo>
                      <a:pt x="741" y="140"/>
                      <a:pt x="883" y="40"/>
                      <a:pt x="1032" y="20"/>
                    </a:cubicBezTo>
                    <a:cubicBezTo>
                      <a:pt x="1181" y="0"/>
                      <a:pt x="1364" y="75"/>
                      <a:pt x="1536" y="172"/>
                    </a:cubicBezTo>
                    <a:cubicBezTo>
                      <a:pt x="1708" y="269"/>
                      <a:pt x="1920" y="476"/>
                      <a:pt x="2064" y="604"/>
                    </a:cubicBezTo>
                    <a:cubicBezTo>
                      <a:pt x="2208" y="732"/>
                      <a:pt x="2231" y="860"/>
                      <a:pt x="2400" y="940"/>
                    </a:cubicBezTo>
                    <a:cubicBezTo>
                      <a:pt x="2569" y="1020"/>
                      <a:pt x="2939" y="1054"/>
                      <a:pt x="3080" y="1084"/>
                    </a:cubicBez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pic>
          <p:nvPicPr>
            <p:cNvPr id="23601" name="Picture 49" descr="Topbanx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33CC99"/>
                </a:clrFrom>
                <a:clrTo>
                  <a:srgbClr val="33CC99">
                    <a:alpha val="0"/>
                  </a:srgbClr>
                </a:clrTo>
              </a:clrChange>
            </a:blip>
            <a:srcRect l="31929" t="5319" b="4256"/>
            <a:stretch>
              <a:fillRect/>
            </a:stretch>
          </p:blipFill>
          <p:spPr bwMode="auto">
            <a:xfrm>
              <a:off x="0" y="0"/>
              <a:ext cx="325" cy="4320"/>
            </a:xfrm>
            <a:prstGeom prst="rect">
              <a:avLst/>
            </a:prstGeom>
            <a:noFill/>
          </p:spPr>
        </p:pic>
        <p:grpSp>
          <p:nvGrpSpPr>
            <p:cNvPr id="23596" name="Group 44"/>
            <p:cNvGrpSpPr>
              <a:grpSpLocks/>
            </p:cNvGrpSpPr>
            <p:nvPr/>
          </p:nvGrpSpPr>
          <p:grpSpPr bwMode="auto">
            <a:xfrm>
              <a:off x="144" y="960"/>
              <a:ext cx="1056" cy="288"/>
              <a:chOff x="48" y="960"/>
              <a:chExt cx="1056" cy="288"/>
            </a:xfrm>
          </p:grpSpPr>
          <p:sp>
            <p:nvSpPr>
              <p:cNvPr id="23593" name="Line 41"/>
              <p:cNvSpPr>
                <a:spLocks noChangeShapeType="1"/>
              </p:cNvSpPr>
              <p:nvPr userDrawn="1"/>
            </p:nvSpPr>
            <p:spPr bwMode="ltGray">
              <a:xfrm>
                <a:off x="48" y="1008"/>
                <a:ext cx="10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594" name="Line 42"/>
              <p:cNvSpPr>
                <a:spLocks noChangeShapeType="1"/>
              </p:cNvSpPr>
              <p:nvPr userDrawn="1"/>
            </p:nvSpPr>
            <p:spPr bwMode="ltGray">
              <a:xfrm>
                <a:off x="144" y="1008"/>
                <a:ext cx="24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sm" len="lg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595" name="Oval 43"/>
              <p:cNvSpPr>
                <a:spLocks noChangeArrowheads="1"/>
              </p:cNvSpPr>
              <p:nvPr userDrawn="1"/>
            </p:nvSpPr>
            <p:spPr bwMode="ltGray">
              <a:xfrm>
                <a:off x="96" y="960"/>
                <a:ext cx="117" cy="11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23572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73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574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i="1"/>
            </a:lvl1pPr>
          </a:lstStyle>
          <a:p>
            <a:endParaRPr lang="en-US" dirty="0"/>
          </a:p>
        </p:txBody>
      </p:sp>
      <p:sp>
        <p:nvSpPr>
          <p:cNvPr id="23575" name="Rectangle 2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i="1"/>
            </a:lvl1pPr>
          </a:lstStyle>
          <a:p>
            <a:endParaRPr lang="en-US" dirty="0"/>
          </a:p>
        </p:txBody>
      </p:sp>
      <p:sp>
        <p:nvSpPr>
          <p:cNvPr id="23576" name="Rectangle 2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i="1"/>
            </a:lvl1pPr>
          </a:lstStyle>
          <a:p>
            <a:fld id="{FBFCA329-356E-4566-9D9A-35D94C593CCC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676400"/>
            <a:ext cx="8305800" cy="762000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Planning Your Own High Adventure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3048000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Terry M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Kibben</a:t>
            </a:r>
          </a:p>
          <a:p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BSA </a:t>
            </a:r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Troop 344/9344   </a:t>
            </a:r>
          </a:p>
          <a:p>
            <a:r>
              <a:rPr 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Pemberville, OH</a:t>
            </a:r>
          </a:p>
          <a:p>
            <a:r>
              <a:rPr lang="en-US" b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troop344leaders@gmail.com</a:t>
            </a:r>
            <a:endParaRPr lang="en-U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Your Own Trips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229600" cy="4419600"/>
          </a:xfrm>
        </p:spPr>
        <p:txBody>
          <a:bodyPr/>
          <a:lstStyle/>
          <a:p>
            <a:r>
              <a:rPr lang="en-US" dirty="0" smtClean="0"/>
              <a:t>Why go </a:t>
            </a:r>
            <a:r>
              <a:rPr lang="en-US" u="sng" dirty="0"/>
              <a:t>beyond</a:t>
            </a:r>
            <a:r>
              <a:rPr lang="en-US" dirty="0"/>
              <a:t> the Big </a:t>
            </a:r>
            <a:r>
              <a:rPr lang="en-US" dirty="0" smtClean="0"/>
              <a:t>3?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Big 3 are </a:t>
            </a:r>
            <a:r>
              <a:rPr lang="en-US" dirty="0" smtClean="0"/>
              <a:t>sometimes hard </a:t>
            </a:r>
            <a:r>
              <a:rPr lang="en-US" dirty="0"/>
              <a:t>to get into, especially </a:t>
            </a:r>
            <a:r>
              <a:rPr lang="en-US" dirty="0" smtClean="0"/>
              <a:t>Philmont.</a:t>
            </a:r>
          </a:p>
          <a:p>
            <a:pPr lvl="1"/>
            <a:r>
              <a:rPr lang="en-US" dirty="0" smtClean="0"/>
              <a:t>Planning </a:t>
            </a:r>
            <a:r>
              <a:rPr lang="en-US" dirty="0"/>
              <a:t>your own trip gives </a:t>
            </a:r>
            <a:r>
              <a:rPr lang="en-US" dirty="0" smtClean="0"/>
              <a:t>you:</a:t>
            </a:r>
          </a:p>
          <a:p>
            <a:pPr lvl="2"/>
            <a:r>
              <a:rPr lang="en-US" dirty="0" smtClean="0"/>
              <a:t>Choices </a:t>
            </a:r>
            <a:r>
              <a:rPr lang="en-US" dirty="0"/>
              <a:t>of many other great </a:t>
            </a:r>
            <a:r>
              <a:rPr lang="en-US" dirty="0" smtClean="0"/>
              <a:t>destinations.</a:t>
            </a:r>
          </a:p>
          <a:p>
            <a:pPr lvl="2"/>
            <a:r>
              <a:rPr lang="en-US" dirty="0" smtClean="0"/>
              <a:t>Engage </a:t>
            </a:r>
            <a:r>
              <a:rPr lang="en-US" dirty="0"/>
              <a:t>your personal passions </a:t>
            </a:r>
            <a:r>
              <a:rPr lang="en-US" dirty="0">
                <a:latin typeface="Times New Roman" pitchFamily="18" charset="0"/>
              </a:rPr>
              <a:t>–</a:t>
            </a:r>
            <a:r>
              <a:rPr lang="en-US" dirty="0"/>
              <a:t> national parks, </a:t>
            </a:r>
            <a:r>
              <a:rPr lang="en-US" dirty="0" smtClean="0"/>
              <a:t>canoeing/kayaking, </a:t>
            </a:r>
            <a:r>
              <a:rPr lang="en-US" dirty="0"/>
              <a:t>bicycle trips, etc.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Your Own Trips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5257800"/>
          </a:xfrm>
        </p:spPr>
        <p:txBody>
          <a:bodyPr/>
          <a:lstStyle/>
          <a:p>
            <a:r>
              <a:rPr lang="en-US" sz="30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Planning and Preparing</a:t>
            </a:r>
            <a:r>
              <a:rPr lang="en-US" sz="3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lvl="1"/>
            <a:r>
              <a:rPr lang="en-US" sz="2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Building your own high adventure program is very rewarding.</a:t>
            </a:r>
          </a:p>
          <a:p>
            <a:pPr lvl="1"/>
            <a:r>
              <a:rPr lang="en-US" sz="2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calls for crew members to be much more involved with the process (especially the scouts) and  therefore makes the trip all that much more worthwhile. </a:t>
            </a:r>
          </a:p>
          <a:p>
            <a:pPr lvl="1"/>
            <a:r>
              <a:rPr lang="en-US" sz="2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Scouts and leaders derive great satisfaction and valuable experience when they do it for themselves.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Your Own Trips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Flexibility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can schedule trips in a much more flexible time frame and match the challenge level to the participants.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can also plan the pre-trip shakedowns and meetings to suit your schedules.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Your Own Trips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8229600" cy="46482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Crew Dynamics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Council contingents fill predetermined crew sizes. 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could get to spend a week or so with scouts or leaders you don't know. 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may be a chance to make new friends, or turn into a real ordeal.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Filling a crew from a single troop where everyone is familiar with one another makes the outcome much more predictable.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Trip Examples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b="1333"/>
          <a:stretch>
            <a:fillRect/>
          </a:stretch>
        </p:blipFill>
        <p:spPr bwMode="auto">
          <a:xfrm>
            <a:off x="914400" y="990600"/>
            <a:ext cx="3810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 cstate="print"/>
          <a:srcRect r="1316"/>
          <a:stretch>
            <a:fillRect/>
          </a:stretch>
        </p:blipFill>
        <p:spPr bwMode="auto">
          <a:xfrm>
            <a:off x="914400" y="3657600"/>
            <a:ext cx="3810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4" cstate="print"/>
          <a:srcRect b="3268"/>
          <a:stretch>
            <a:fillRect/>
          </a:stretch>
        </p:blipFill>
        <p:spPr bwMode="auto">
          <a:xfrm>
            <a:off x="4724400" y="990600"/>
            <a:ext cx="3886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5" cstate="print"/>
          <a:srcRect b="654"/>
          <a:stretch>
            <a:fillRect/>
          </a:stretch>
        </p:blipFill>
        <p:spPr bwMode="auto">
          <a:xfrm>
            <a:off x="4724400" y="3657600"/>
            <a:ext cx="3886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  <a:ea typeface="+mj-ea"/>
                <a:cs typeface="+mj-cs"/>
              </a:rPr>
              <a:t>Troop 344/9344 Requirements </a:t>
            </a:r>
            <a:r>
              <a:rPr lang="en-US" dirty="0">
                <a:latin typeface="+mj-lt"/>
                <a:ea typeface="+mj-ea"/>
                <a:cs typeface="+mj-cs"/>
              </a:rPr>
              <a:t>for </a:t>
            </a:r>
            <a:r>
              <a:rPr lang="en-US" dirty="0" smtClean="0">
                <a:latin typeface="+mj-lt"/>
                <a:ea typeface="+mj-ea"/>
                <a:cs typeface="+mj-cs"/>
              </a:rPr>
              <a:t/>
            </a:r>
            <a:br>
              <a:rPr lang="en-US" dirty="0" smtClean="0">
                <a:latin typeface="+mj-lt"/>
                <a:ea typeface="+mj-ea"/>
                <a:cs typeface="+mj-cs"/>
              </a:rPr>
            </a:br>
            <a:r>
              <a:rPr lang="en-US" dirty="0" smtClean="0">
                <a:latin typeface="+mj-lt"/>
                <a:ea typeface="+mj-ea"/>
                <a:cs typeface="+mj-cs"/>
              </a:rPr>
              <a:t>High </a:t>
            </a:r>
            <a:r>
              <a:rPr lang="en-US" dirty="0">
                <a:latin typeface="+mj-lt"/>
                <a:ea typeface="+mj-ea"/>
                <a:cs typeface="+mj-cs"/>
              </a:rPr>
              <a:t>Adventure </a:t>
            </a:r>
            <a:r>
              <a:rPr lang="en-US" dirty="0" smtClean="0">
                <a:latin typeface="+mj-lt"/>
                <a:ea typeface="+mj-ea"/>
                <a:cs typeface="+mj-cs"/>
              </a:rPr>
              <a:t>Experiences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458200" cy="4800600"/>
          </a:xfrm>
        </p:spPr>
        <p:txBody>
          <a:bodyPr/>
          <a:lstStyle/>
          <a:p>
            <a:pPr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Scout must be a minimum of 14 years old by December 31</a:t>
            </a:r>
            <a:r>
              <a:rPr lang="en-US" sz="24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during the year of the high adventure trip. </a:t>
            </a:r>
            <a:endParaRPr lang="en-US" sz="2400" i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Clr>
                <a:schemeClr val="tx2"/>
              </a:buClr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Scout must obtain the rank of Star prior to trip departure. </a:t>
            </a:r>
            <a:endParaRPr lang="en-US" sz="2400" i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Clr>
                <a:schemeClr val="tx2"/>
              </a:buClr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 to date Annual Health and Medical Record, Part A, B, and C, must be on file with the 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Troop.</a:t>
            </a:r>
          </a:p>
          <a:p>
            <a:pPr>
              <a:buClr>
                <a:schemeClr val="tx2"/>
              </a:buClr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Troop leadership reserves the right to reject any participation request if in their 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judgment 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would compromise the 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safety 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individual or other participants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>
              <a:buClr>
                <a:schemeClr val="tx2"/>
              </a:buClr>
              <a:buFont typeface="+mj-lt"/>
              <a:buAutoNum type="arabicPeriod"/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**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Note: The Troop leadership, at their discretion, may alter 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requirements 1 and 2 based 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upon the demands of the high 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adventure 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trip. Safety is paramount and any decision to alter requirements will be made so that the safety of 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individual or group is maintained.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Itinerary for Yosemite 2012</a:t>
            </a:r>
            <a:endParaRPr lang="en-US" dirty="0"/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9812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j-lt"/>
                <a:ea typeface="+mj-ea"/>
                <a:cs typeface="+mj-cs"/>
              </a:rPr>
              <a:t>Yosemite </a:t>
            </a:r>
            <a:r>
              <a:rPr lang="en-US" dirty="0">
                <a:latin typeface="+mj-lt"/>
                <a:ea typeface="+mj-ea"/>
                <a:cs typeface="+mj-cs"/>
              </a:rPr>
              <a:t>July </a:t>
            </a:r>
            <a:r>
              <a:rPr lang="en-US" dirty="0" smtClean="0">
                <a:latin typeface="+mj-lt"/>
                <a:ea typeface="+mj-ea"/>
                <a:cs typeface="+mj-cs"/>
              </a:rPr>
              <a:t>22-Aug </a:t>
            </a:r>
            <a:r>
              <a:rPr lang="en-US" dirty="0">
                <a:latin typeface="+mj-lt"/>
                <a:ea typeface="+mj-ea"/>
                <a:cs typeface="+mj-cs"/>
              </a:rPr>
              <a:t>3, 2012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305800" cy="51054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Sunday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July 22, 2012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3:30AM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	Depart from Scout Cabin.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5:45AM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	Arrive at Columbus Airport.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7:10AM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	Flight Departs Columbus International Airport </a:t>
            </a:r>
            <a:endParaRPr lang="en-US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sz="2000" dirty="0" smtClean="0"/>
              <a:t>			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(Flight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Southwest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Airlines #2055).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9:35AM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	Flight arrives at Las Vegas Airport.  Pick up vans from Valley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pPr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                     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Xpress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 Rental. (702) 457-3728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7:00PM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	Arrive at Trailhead Group Campground, Saddlebag Lake. 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Monday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July 23, 2012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7:00AM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	Pack up campsite, Tour Yosemite: Mariposa Sequoia Grove, </a:t>
            </a:r>
            <a:endParaRPr lang="en-US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                     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 camp at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Bridalveil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Creek Group Campground. Stage </a:t>
            </a:r>
            <a:r>
              <a:rPr lang="en-US" sz="2000" dirty="0"/>
              <a:t> </a:t>
            </a:r>
            <a:r>
              <a:rPr lang="en-US" sz="2000" dirty="0" smtClean="0"/>
              <a:t>          </a:t>
            </a:r>
          </a:p>
          <a:p>
            <a:pPr>
              <a:buNone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            one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van at Glacier Point.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Dayhike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Taft Point – Sentinel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Dome 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                     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Glacier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Point. Eat supper and watch sunset at Glacier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Point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US" sz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j-lt"/>
                <a:ea typeface="+mj-ea"/>
                <a:cs typeface="+mj-cs"/>
              </a:rPr>
              <a:t>Yosemite </a:t>
            </a:r>
            <a:r>
              <a:rPr lang="en-US" dirty="0">
                <a:latin typeface="+mj-lt"/>
                <a:ea typeface="+mj-ea"/>
                <a:cs typeface="+mj-cs"/>
              </a:rPr>
              <a:t>July </a:t>
            </a:r>
            <a:r>
              <a:rPr lang="en-US" dirty="0" smtClean="0">
                <a:latin typeface="+mj-lt"/>
                <a:ea typeface="+mj-ea"/>
                <a:cs typeface="+mj-cs"/>
              </a:rPr>
              <a:t>22-Aug </a:t>
            </a:r>
            <a:r>
              <a:rPr lang="en-US" dirty="0">
                <a:latin typeface="+mj-lt"/>
                <a:ea typeface="+mj-ea"/>
                <a:cs typeface="+mj-cs"/>
              </a:rPr>
              <a:t>3, 2012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8768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Tuesday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July 24, 2012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7:00AM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	Pack up campsite. </a:t>
            </a:r>
            <a:r>
              <a:rPr lang="en-US" sz="2000" dirty="0" smtClean="0"/>
              <a:t>Pick up wilderness permits at Tuolumne 		Meadows Wilderness Center. </a:t>
            </a:r>
            <a:r>
              <a:rPr lang="en-US" sz="2000" dirty="0" err="1" smtClean="0"/>
              <a:t>Dayhike</a:t>
            </a:r>
            <a:r>
              <a:rPr lang="en-US" sz="2000" dirty="0" smtClean="0"/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the top of Mt.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	Hoffman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Lake Trailhead.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 camp at White Wolf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Campground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Wednesday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July 25, 2012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7:00AM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	Group 1: Depart from Ten Lakes Trailhead, Hike to Ten Lakes </a:t>
            </a:r>
            <a:endParaRPr lang="en-US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		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region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Day mileage - 6.0 miles.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Group 2: Depart from White Wolf Trailhead, Hike to Ten Lakes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region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Day mileage - 9.0 miles.</a:t>
            </a:r>
          </a:p>
          <a:p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Thursday, July 26, 2012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7:00AM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	Group 1 and 2: Hike to Tuolumne Peak region.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>
              <a:buNone/>
            </a:pPr>
            <a:r>
              <a:rPr lang="en-US" sz="2000" dirty="0"/>
              <a:t>	</a:t>
            </a:r>
            <a:r>
              <a:rPr lang="en-US" sz="2000" dirty="0" smtClean="0"/>
              <a:t>		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Day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mileage - 6.0 miles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j-lt"/>
                <a:ea typeface="+mj-ea"/>
                <a:cs typeface="+mj-cs"/>
              </a:rPr>
              <a:t>Yosemite </a:t>
            </a:r>
            <a:r>
              <a:rPr lang="en-US" dirty="0">
                <a:latin typeface="+mj-lt"/>
                <a:ea typeface="+mj-ea"/>
                <a:cs typeface="+mj-cs"/>
              </a:rPr>
              <a:t>July </a:t>
            </a:r>
            <a:r>
              <a:rPr lang="en-US" dirty="0" smtClean="0">
                <a:latin typeface="+mj-lt"/>
                <a:ea typeface="+mj-ea"/>
                <a:cs typeface="+mj-cs"/>
              </a:rPr>
              <a:t>22-Aug </a:t>
            </a:r>
            <a:r>
              <a:rPr lang="en-US" dirty="0">
                <a:latin typeface="+mj-lt"/>
                <a:ea typeface="+mj-ea"/>
                <a:cs typeface="+mj-cs"/>
              </a:rPr>
              <a:t>3, 2012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305800" cy="50292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Friday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July 27, 2012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7:00AM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	Group 1 and 2: Hike to the McGee Lake.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Day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mileage - 8.0 miles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Saturday, July 28, 2012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7:00AM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	Group 1 and 2: Hike to Pacific Crest trail junction, drop packs to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view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Tuolumne Falls, continue hiking and camp below Return Creek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in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Grand Canyon of the Tuolumne River. Day mileage -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10.0 mi.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Sunday, July 29, 2012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7:00AM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	Group 1 and 2: Hike to Pate Valley.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Day mileage - 8 miles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Monday, July 30, 2012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7:00AM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	Group 1 and 2: Climb out of the canyon and camp at Harden Lake.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Day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mileage - 6.5 miles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Tuesday, July 31, 2012</a:t>
            </a:r>
            <a:endParaRPr lang="en-US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7:00AM PT	Group 1and 2: Hike to White Wolf Trailhead.  Camp at White Wolf 		Campground.  Day mileage - 4.4 miles. Pick up vans.	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High Adventure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r>
              <a:rPr lang="en-US" sz="2400" dirty="0" smtClean="0"/>
              <a:t>Exhilarating outdoor experience</a:t>
            </a:r>
          </a:p>
          <a:p>
            <a:r>
              <a:rPr lang="en-US" sz="2400" dirty="0" smtClean="0"/>
              <a:t>Living and cooperating with others</a:t>
            </a:r>
          </a:p>
          <a:p>
            <a:r>
              <a:rPr lang="en-US" sz="2400" dirty="0" smtClean="0"/>
              <a:t>Using outdoor skills</a:t>
            </a:r>
          </a:p>
          <a:p>
            <a:r>
              <a:rPr lang="en-US" sz="2400" dirty="0" smtClean="0"/>
              <a:t>Overcoming difficulties</a:t>
            </a:r>
          </a:p>
          <a:p>
            <a:r>
              <a:rPr lang="en-US" sz="2400" dirty="0" smtClean="0"/>
              <a:t>Living in harmony with nature</a:t>
            </a:r>
          </a:p>
          <a:p>
            <a:r>
              <a:rPr lang="en-US" sz="2400" dirty="0" smtClean="0"/>
              <a:t>Leadership</a:t>
            </a:r>
          </a:p>
          <a:p>
            <a:r>
              <a:rPr lang="en-US" sz="2400" dirty="0" smtClean="0"/>
              <a:t>Camaraderie</a:t>
            </a:r>
          </a:p>
          <a:p>
            <a:r>
              <a:rPr lang="en-US" sz="2400" dirty="0" smtClean="0"/>
              <a:t>Experience God’s creation</a:t>
            </a:r>
          </a:p>
          <a:p>
            <a:r>
              <a:rPr lang="en-US" sz="2400" dirty="0" smtClean="0"/>
              <a:t>Commitment to wilderness stewardship</a:t>
            </a:r>
          </a:p>
          <a:p>
            <a:r>
              <a:rPr lang="en-US" sz="2400" dirty="0" smtClean="0"/>
              <a:t>Meaningful and lasting experience</a:t>
            </a:r>
            <a:endParaRPr lang="en-US" sz="2400" dirty="0" smtClean="0">
              <a:cs typeface="Times New Roman" pitchFamily="18" charset="0"/>
            </a:endParaRPr>
          </a:p>
          <a:p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057400"/>
            <a:ext cx="2286000" cy="2326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+mj-lt"/>
                <a:ea typeface="+mj-ea"/>
                <a:cs typeface="+mj-cs"/>
              </a:rPr>
              <a:t>Yosemite </a:t>
            </a:r>
            <a:r>
              <a:rPr lang="en-US" dirty="0">
                <a:latin typeface="+mj-lt"/>
                <a:ea typeface="+mj-ea"/>
                <a:cs typeface="+mj-cs"/>
              </a:rPr>
              <a:t>July </a:t>
            </a:r>
            <a:r>
              <a:rPr lang="en-US" dirty="0" smtClean="0">
                <a:latin typeface="+mj-lt"/>
                <a:ea typeface="+mj-ea"/>
                <a:cs typeface="+mj-cs"/>
              </a:rPr>
              <a:t>22-Aug </a:t>
            </a:r>
            <a:r>
              <a:rPr lang="en-US" dirty="0">
                <a:latin typeface="+mj-lt"/>
                <a:ea typeface="+mj-ea"/>
                <a:cs typeface="+mj-cs"/>
              </a:rPr>
              <a:t>3, 2012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305800" cy="4876800"/>
          </a:xfrm>
        </p:spPr>
        <p:txBody>
          <a:bodyPr/>
          <a:lstStyle/>
          <a:p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Wednesday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August 1, 2012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6:00AM PT	Depart and stay at America’s Best Value Inn, Las Vegas. </a:t>
            </a:r>
            <a:endParaRPr lang="en-US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	(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702) 795-3311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5:00PM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	Dinner at the French Market Buffet in the Orleans Casino, Fountains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at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Belagio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Fremont Street Experience. </a:t>
            </a:r>
          </a:p>
          <a:p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Thursday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August 2, 2012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7:00AM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	Depart for tour of Hoover Dam.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1:45PM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 </a:t>
            </a: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Depart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Hoover Dam	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2:30PM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	Arrive at airport and return vans.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6:00PM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 	Flight leaves Las Vegas Airport (Flight: Southwest Airlines #263).</a:t>
            </a:r>
          </a:p>
          <a:p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Friday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August 3, 2012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1:00AM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	Flight arrives at Columbus International Airport.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3:30AM 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	Arrive at Scout cabin in Pemberville.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229600" cy="1143000"/>
          </a:xfrm>
        </p:spPr>
        <p:txBody>
          <a:bodyPr/>
          <a:lstStyle/>
          <a:p>
            <a:r>
              <a:rPr lang="en-US" dirty="0" smtClean="0"/>
              <a:t>How do I plan all of this? (6 easy steps)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Get </a:t>
            </a:r>
            <a:r>
              <a:rPr lang="en-US" dirty="0"/>
              <a:t>the “big picture” stuff decided </a:t>
            </a:r>
            <a:r>
              <a:rPr lang="en-US" dirty="0" smtClean="0"/>
              <a:t>first.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Identify </a:t>
            </a:r>
            <a:r>
              <a:rPr lang="en-US" dirty="0"/>
              <a:t>timing for key elements such as </a:t>
            </a:r>
            <a:r>
              <a:rPr lang="en-US" dirty="0" smtClean="0"/>
              <a:t>national </a:t>
            </a:r>
            <a:r>
              <a:rPr lang="en-US" dirty="0"/>
              <a:t>park campground reservations, backpacking permits, </a:t>
            </a:r>
            <a:r>
              <a:rPr lang="en-US" dirty="0" smtClean="0"/>
              <a:t>etc.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Determine </a:t>
            </a:r>
            <a:r>
              <a:rPr lang="en-US" dirty="0"/>
              <a:t>your participation </a:t>
            </a:r>
            <a:r>
              <a:rPr lang="en-US" dirty="0" smtClean="0"/>
              <a:t>criteria.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Keep </a:t>
            </a:r>
            <a:r>
              <a:rPr lang="en-US" dirty="0"/>
              <a:t>your finances </a:t>
            </a:r>
            <a:r>
              <a:rPr lang="en-US" dirty="0" smtClean="0"/>
              <a:t>straight.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Hold </a:t>
            </a:r>
            <a:r>
              <a:rPr lang="en-US" dirty="0"/>
              <a:t>meaningful practice </a:t>
            </a:r>
            <a:r>
              <a:rPr lang="en-US" dirty="0" smtClean="0"/>
              <a:t>events.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Let the kids have </a:t>
            </a:r>
            <a:r>
              <a:rPr lang="en-US" dirty="0"/>
              <a:t>fun!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#1 The Big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</a:t>
            </a:r>
          </a:p>
          <a:p>
            <a:r>
              <a:rPr lang="en-US" dirty="0" smtClean="0"/>
              <a:t>When</a:t>
            </a:r>
          </a:p>
          <a:p>
            <a:r>
              <a:rPr lang="en-US" dirty="0" smtClean="0"/>
              <a:t>Who – age and physical capability</a:t>
            </a:r>
          </a:p>
          <a:p>
            <a:r>
              <a:rPr lang="en-US" dirty="0" smtClean="0"/>
              <a:t>Why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#2 Identify Key Timing </a:t>
            </a:r>
            <a:r>
              <a:rPr lang="en-US" sz="3600" dirty="0" smtClean="0"/>
              <a:t>(Example)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4114800" cy="4495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Yosemite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Reservations: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Wilderness permit reservations are available 24 weeks (168 days) in advance.</a:t>
            </a:r>
            <a:endParaRPr lang="en-US" b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Campground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Reservations</a:t>
            </a:r>
            <a:endParaRPr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Required 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March 15 through November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table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indicates </a:t>
            </a:r>
            <a:r>
              <a:rPr lang="en-US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day you can first make a reservation for specific dates.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</p:nvPr>
        </p:nvGraphicFramePr>
        <p:xfrm>
          <a:off x="4572000" y="1752600"/>
          <a:ext cx="4343399" cy="3931920"/>
        </p:xfrm>
        <a:graphic>
          <a:graphicData uri="http://schemas.openxmlformats.org/drawingml/2006/table">
            <a:tbl>
              <a:tblPr/>
              <a:tblGrid>
                <a:gridCol w="3102427"/>
                <a:gridCol w="1240972"/>
              </a:tblGrid>
              <a:tr h="88880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Arrival date</a:t>
                      </a:r>
                      <a:endParaRPr lang="en-US" sz="1600" kern="12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D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First day</a:t>
                      </a:r>
                      <a:br>
                        <a:rPr lang="en-US" sz="1600" b="1" kern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600" b="1" kern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 make reservations</a:t>
                      </a:r>
                      <a:br>
                        <a:rPr lang="en-US" sz="1600" b="1" kern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600" b="1" kern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(7 am PT)</a:t>
                      </a:r>
                      <a:endParaRPr lang="en-US" sz="1600" kern="12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BD8E"/>
                    </a:solidFill>
                  </a:tcPr>
                </a:tc>
              </a:tr>
              <a:tr h="2850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March 15 through April 14  </a:t>
                      </a:r>
                      <a:endParaRPr lang="en-US" sz="1600" kern="12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2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November 15</a:t>
                      </a:r>
                      <a:endParaRPr lang="en-US" sz="1600" kern="12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2DA"/>
                    </a:solidFill>
                  </a:tcPr>
                </a:tc>
              </a:tr>
              <a:tr h="2850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April 15 through May 14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December 15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0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May 15 through June 14</a:t>
                      </a:r>
                      <a:endParaRPr lang="en-US" sz="1600" kern="12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2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January 15</a:t>
                      </a:r>
                      <a:endParaRPr lang="en-US" sz="1600" kern="12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2DA"/>
                    </a:solidFill>
                  </a:tcPr>
                </a:tc>
              </a:tr>
              <a:tr h="2850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June 15 through July 14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February 15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0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July 15 through August 14</a:t>
                      </a:r>
                      <a:endParaRPr lang="en-US" sz="1600" kern="12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2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March 15</a:t>
                      </a:r>
                      <a:endParaRPr lang="en-US" sz="1600" kern="12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2DA"/>
                    </a:solidFill>
                  </a:tcPr>
                </a:tc>
              </a:tr>
              <a:tr h="2850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August 15 through September 14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April 15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0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September 15 through October 14</a:t>
                      </a:r>
                      <a:endParaRPr lang="en-US" sz="1600" kern="12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2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May 15</a:t>
                      </a:r>
                      <a:endParaRPr lang="en-US" sz="1600" kern="12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2DA"/>
                    </a:solidFill>
                  </a:tcPr>
                </a:tc>
              </a:tr>
              <a:tr h="2850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October 15 through November 14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June 15</a:t>
                      </a:r>
                      <a:endParaRPr lang="en-US" sz="1600" kern="1200" dirty="0">
                        <a:solidFill>
                          <a:schemeClr val="tx2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08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November 15 through December 14</a:t>
                      </a:r>
                      <a:endParaRPr lang="en-US" sz="1600" kern="12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2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July 15</a:t>
                      </a:r>
                      <a:endParaRPr lang="en-US" sz="1600" kern="12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00" marR="38100" marT="38100" marB="3810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2D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#3 Determine Participation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419600"/>
          </a:xfrm>
        </p:spPr>
        <p:txBody>
          <a:bodyPr/>
          <a:lstStyle/>
          <a:p>
            <a:r>
              <a:rPr lang="en-US" dirty="0" smtClean="0"/>
              <a:t>Objective criteria:</a:t>
            </a:r>
          </a:p>
          <a:p>
            <a:pPr lvl="1"/>
            <a:r>
              <a:rPr lang="en-US" dirty="0" smtClean="0"/>
              <a:t>Age and rank</a:t>
            </a:r>
          </a:p>
          <a:p>
            <a:pPr lvl="1"/>
            <a:r>
              <a:rPr lang="en-US" dirty="0" smtClean="0"/>
              <a:t>Participation </a:t>
            </a:r>
            <a:r>
              <a:rPr lang="en-US" dirty="0"/>
              <a:t>in troop </a:t>
            </a:r>
            <a:r>
              <a:rPr lang="en-US" dirty="0" smtClean="0"/>
              <a:t>activities</a:t>
            </a:r>
          </a:p>
          <a:p>
            <a:pPr lvl="1"/>
            <a:r>
              <a:rPr lang="en-US" dirty="0" smtClean="0"/>
              <a:t>Participation </a:t>
            </a:r>
            <a:r>
              <a:rPr lang="en-US" dirty="0"/>
              <a:t>in trek </a:t>
            </a:r>
            <a:r>
              <a:rPr lang="en-US" dirty="0" smtClean="0"/>
              <a:t>practice events</a:t>
            </a:r>
          </a:p>
          <a:p>
            <a:r>
              <a:rPr lang="en-US" dirty="0" smtClean="0"/>
              <a:t>Subjective </a:t>
            </a:r>
            <a:r>
              <a:rPr lang="en-US" dirty="0"/>
              <a:t>criteria:  “</a:t>
            </a:r>
            <a:r>
              <a:rPr lang="en-US" dirty="0" smtClean="0"/>
              <a:t>Readiness”</a:t>
            </a:r>
          </a:p>
          <a:p>
            <a:pPr lvl="1"/>
            <a:r>
              <a:rPr lang="en-US" dirty="0" smtClean="0"/>
              <a:t>Physical ability</a:t>
            </a:r>
          </a:p>
          <a:p>
            <a:pPr lvl="1"/>
            <a:r>
              <a:rPr lang="en-US" dirty="0" smtClean="0"/>
              <a:t>Emotional maturity</a:t>
            </a:r>
          </a:p>
          <a:p>
            <a:pPr lvl="1"/>
            <a:r>
              <a:rPr lang="en-US" dirty="0" smtClean="0"/>
              <a:t>Teamwork </a:t>
            </a:r>
            <a:r>
              <a:rPr lang="en-US" dirty="0"/>
              <a:t>spirit</a:t>
            </a: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724400" y="4933950"/>
            <a:ext cx="3962400" cy="1104900"/>
            <a:chOff x="4648200" y="5029200"/>
            <a:chExt cx="3962400" cy="1104900"/>
          </a:xfrm>
        </p:grpSpPr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5791200" y="5029200"/>
              <a:ext cx="2819400" cy="11049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200" dirty="0" smtClean="0">
                  <a:latin typeface="Times New Roman" pitchFamily="18" charset="0"/>
                </a:rPr>
                <a:t>These are your </a:t>
              </a:r>
              <a:r>
                <a:rPr lang="en-US" sz="3200" dirty="0">
                  <a:latin typeface="Times New Roman" pitchFamily="18" charset="0"/>
                </a:rPr>
                <a:t>responsibility</a:t>
              </a:r>
            </a:p>
          </p:txBody>
        </p:sp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4648200" y="5105400"/>
              <a:ext cx="1143000" cy="914400"/>
            </a:xfrm>
            <a:prstGeom prst="leftArrow">
              <a:avLst>
                <a:gd name="adj1" fmla="val 50000"/>
                <a:gd name="adj2" fmla="val 312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" name="Right Brace 7"/>
          <p:cNvSpPr/>
          <p:nvPr/>
        </p:nvSpPr>
        <p:spPr bwMode="auto">
          <a:xfrm>
            <a:off x="4114800" y="4800600"/>
            <a:ext cx="381000" cy="1371600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to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Honestly </a:t>
            </a:r>
            <a:r>
              <a:rPr lang="en-US" dirty="0"/>
              <a:t>evaluate the ability, attitude and maturity of all interested </a:t>
            </a:r>
            <a:r>
              <a:rPr lang="en-US" dirty="0" smtClean="0"/>
              <a:t>scouts </a:t>
            </a:r>
            <a:r>
              <a:rPr lang="en-US" dirty="0"/>
              <a:t>and </a:t>
            </a:r>
            <a:r>
              <a:rPr lang="en-US" dirty="0" smtClean="0"/>
              <a:t>adults.</a:t>
            </a:r>
          </a:p>
          <a:p>
            <a:r>
              <a:rPr lang="en-US" dirty="0" smtClean="0"/>
              <a:t>Do </a:t>
            </a:r>
            <a:r>
              <a:rPr lang="en-US" dirty="0"/>
              <a:t>not take </a:t>
            </a:r>
            <a:r>
              <a:rPr lang="en-US" dirty="0" smtClean="0"/>
              <a:t>scouts or adults </a:t>
            </a:r>
            <a:r>
              <a:rPr lang="en-US" dirty="0"/>
              <a:t>that are not ready. </a:t>
            </a:r>
            <a:endParaRPr lang="en-US" dirty="0" smtClean="0"/>
          </a:p>
          <a:p>
            <a:pPr lvl="1"/>
            <a:r>
              <a:rPr lang="en-US" dirty="0" smtClean="0"/>
              <a:t>This </a:t>
            </a:r>
            <a:r>
              <a:rPr lang="en-US" dirty="0"/>
              <a:t>is a disservice to the </a:t>
            </a:r>
            <a:r>
              <a:rPr lang="en-US" dirty="0" smtClean="0"/>
              <a:t>scout </a:t>
            </a:r>
            <a:r>
              <a:rPr lang="en-US" dirty="0"/>
              <a:t>and the rest of your crew.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#4 Keep Finances Strait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Communicate </a:t>
            </a:r>
            <a:r>
              <a:rPr lang="en-US" dirty="0"/>
              <a:t>the total cost of the trip including transportation, crew equipment, side </a:t>
            </a:r>
            <a:r>
              <a:rPr lang="en-US" dirty="0" smtClean="0"/>
              <a:t>trips, etc.</a:t>
            </a:r>
          </a:p>
          <a:p>
            <a:r>
              <a:rPr lang="en-US" dirty="0" smtClean="0"/>
              <a:t>Collect </a:t>
            </a:r>
            <a:r>
              <a:rPr lang="en-US" dirty="0"/>
              <a:t>payments from participants ahead of non-refundable </a:t>
            </a:r>
            <a:r>
              <a:rPr lang="en-US" dirty="0" smtClean="0"/>
              <a:t>expenses.</a:t>
            </a:r>
          </a:p>
          <a:p>
            <a:r>
              <a:rPr lang="en-US" dirty="0" smtClean="0"/>
              <a:t>Publish </a:t>
            </a:r>
            <a:r>
              <a:rPr lang="en-US" dirty="0"/>
              <a:t>a refund policy with key </a:t>
            </a:r>
            <a:r>
              <a:rPr lang="en-US" dirty="0" smtClean="0"/>
              <a:t>dates.</a:t>
            </a:r>
          </a:p>
          <a:p>
            <a:r>
              <a:rPr lang="en-US" dirty="0" smtClean="0"/>
              <a:t>Follow-up </a:t>
            </a:r>
            <a:r>
              <a:rPr lang="en-US" dirty="0"/>
              <a:t>quickly with late payments – can be a sign of pending drop-outs.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382000" cy="1143000"/>
          </a:xfrm>
        </p:spPr>
        <p:txBody>
          <a:bodyPr/>
          <a:lstStyle/>
          <a:p>
            <a:r>
              <a:rPr lang="en-US" dirty="0" smtClean="0"/>
              <a:t>Yosemite High Adventure Cost/Person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458200" cy="5257800"/>
          </a:xfrm>
        </p:spPr>
        <p:txBody>
          <a:bodyPr/>
          <a:lstStyle/>
          <a:p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Estimated Trip 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Expenses:  (Cost 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estimates are based on 18 people 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participating</a:t>
            </a:r>
            <a:r>
              <a:rPr lang="en-US" sz="1800" b="1" dirty="0"/>
              <a:t>)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sz="18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Van 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Rental   	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$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1800.00		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		$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1800.00</a:t>
            </a:r>
          </a:p>
          <a:p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110 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gallons @ $4.00/gal	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$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440.00</a:t>
            </a:r>
          </a:p>
          <a:p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Flight 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Tickets	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 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 442.40		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$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7963.00</a:t>
            </a:r>
          </a:p>
          <a:p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Food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$1800.00</a:t>
            </a:r>
            <a:endParaRPr lang="en-US" sz="18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Campground Fees/Permits/Parking	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$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415.00</a:t>
            </a:r>
          </a:p>
          <a:p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Hoover 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Dam Tour			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$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222.00</a:t>
            </a:r>
          </a:p>
          <a:p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Motel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			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$222.00</a:t>
            </a:r>
            <a:endParaRPr lang="en-US" sz="18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Miscellaneous 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expenses			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en-US" sz="1800" b="1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$350.00</a:t>
            </a:r>
            <a:endParaRPr lang="en-US" sz="1800" b="1" u="sng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 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				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$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13212.00</a:t>
            </a:r>
          </a:p>
          <a:p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 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 person  (total cost ÷ 18 participants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		$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734.00</a:t>
            </a:r>
          </a:p>
          <a:p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 collect $750.00 per person.</a:t>
            </a:r>
          </a:p>
          <a:p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**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Scouts will need spending money for lunch on 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Mon, 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July 26, 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lunch 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Thurs, Aug 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5, 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 souvenirs they desire to purchase. </a:t>
            </a:r>
          </a:p>
          <a:p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**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 money left over after the trip 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deemed equipment rental and replacement and will be used for the purchase or replacement of necessary equipment for future trips.</a:t>
            </a:r>
            <a:endParaRPr lang="en-US" sz="18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#5 Hold Meaningful Practice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953000"/>
          </a:xfrm>
        </p:spPr>
        <p:txBody>
          <a:bodyPr/>
          <a:lstStyle/>
          <a:p>
            <a:r>
              <a:rPr lang="en-US" sz="3000" dirty="0" smtClean="0"/>
              <a:t>Schedule them well in advance</a:t>
            </a:r>
          </a:p>
          <a:p>
            <a:r>
              <a:rPr lang="en-US" sz="3000" dirty="0" smtClean="0"/>
              <a:t>Determine your attendance requirements</a:t>
            </a:r>
          </a:p>
          <a:p>
            <a:r>
              <a:rPr lang="en-US" sz="3000" dirty="0" smtClean="0"/>
              <a:t>Practice skills (for a backpacking trip):</a:t>
            </a:r>
          </a:p>
          <a:p>
            <a:pPr lvl="1"/>
            <a:r>
              <a:rPr lang="en-US" dirty="0" smtClean="0"/>
              <a:t>Loading and carrying a backpack</a:t>
            </a:r>
          </a:p>
          <a:p>
            <a:pPr lvl="1"/>
            <a:r>
              <a:rPr lang="en-US" dirty="0" smtClean="0"/>
              <a:t>Filtering water, backcountry cooking</a:t>
            </a:r>
          </a:p>
          <a:p>
            <a:pPr lvl="1"/>
            <a:r>
              <a:rPr lang="en-US" dirty="0" smtClean="0"/>
              <a:t>Leave no trace</a:t>
            </a:r>
          </a:p>
          <a:p>
            <a:r>
              <a:rPr lang="en-US" sz="3000" dirty="0" smtClean="0"/>
              <a:t>Evaluate participants</a:t>
            </a:r>
          </a:p>
          <a:p>
            <a:r>
              <a:rPr lang="en-US" sz="3000" dirty="0" smtClean="0"/>
              <a:t>Develop youth leadership</a:t>
            </a:r>
          </a:p>
          <a:p>
            <a:r>
              <a:rPr lang="en-US" sz="3000" dirty="0" smtClean="0"/>
              <a:t>Develop camaraderie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Practice Hike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Oak Openings Backpacking Trail</a:t>
            </a:r>
          </a:p>
          <a:p>
            <a:r>
              <a:rPr lang="en-US" dirty="0" err="1" smtClean="0"/>
              <a:t>Zaleski</a:t>
            </a:r>
            <a:r>
              <a:rPr lang="en-US" dirty="0" smtClean="0"/>
              <a:t> Backpacking Trail, Nelsonville, OH</a:t>
            </a:r>
          </a:p>
          <a:p>
            <a:r>
              <a:rPr lang="en-US" dirty="0" smtClean="0"/>
              <a:t>Girard Trail, Oil Creek State Park, PA</a:t>
            </a:r>
          </a:p>
          <a:p>
            <a:r>
              <a:rPr lang="en-US" dirty="0" smtClean="0"/>
              <a:t>Shawnee Backpacking Trail, Shawnee State Forest, Portsmouth, OH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go on a High Adventure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685800" y="3048000"/>
            <a:ext cx="3200400" cy="3048000"/>
            <a:chOff x="685800" y="3048000"/>
            <a:chExt cx="3200400" cy="3048000"/>
          </a:xfrm>
        </p:grpSpPr>
        <p:sp>
          <p:nvSpPr>
            <p:cNvPr id="11" name="Oval 10"/>
            <p:cNvSpPr/>
            <p:nvPr/>
          </p:nvSpPr>
          <p:spPr bwMode="auto">
            <a:xfrm>
              <a:off x="685800" y="3048000"/>
              <a:ext cx="3200400" cy="3048000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838200" y="4195763"/>
              <a:ext cx="2879725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dirty="0">
                  <a:solidFill>
                    <a:schemeClr val="bg2"/>
                  </a:solidFill>
                  <a:latin typeface="Arial" charset="0"/>
                </a:rPr>
                <a:t>To build character - build self-reliance, self-discipline, self-confidence and self-respect. </a:t>
              </a:r>
            </a:p>
          </p:txBody>
        </p:sp>
        <p:sp>
          <p:nvSpPr>
            <p:cNvPr id="6" name="Text Box 13"/>
            <p:cNvSpPr txBox="1">
              <a:spLocks noChangeArrowheads="1"/>
            </p:cNvSpPr>
            <p:nvPr/>
          </p:nvSpPr>
          <p:spPr bwMode="auto">
            <a:xfrm>
              <a:off x="1679348" y="3892550"/>
              <a:ext cx="119584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2"/>
                  </a:solidFill>
                </a:rPr>
                <a:t>CHARACTER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124200" y="1371600"/>
            <a:ext cx="3200400" cy="3048000"/>
            <a:chOff x="3124200" y="1371600"/>
            <a:chExt cx="3200400" cy="3048000"/>
          </a:xfrm>
        </p:grpSpPr>
        <p:sp>
          <p:nvSpPr>
            <p:cNvPr id="12" name="Oval 11"/>
            <p:cNvSpPr/>
            <p:nvPr/>
          </p:nvSpPr>
          <p:spPr bwMode="auto">
            <a:xfrm>
              <a:off x="3124200" y="1371600"/>
              <a:ext cx="3200400" cy="3048000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3294062" y="2355850"/>
              <a:ext cx="2844800" cy="1314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dirty="0">
                  <a:solidFill>
                    <a:schemeClr val="bg2"/>
                  </a:solidFill>
                  <a:latin typeface="Arial" charset="0"/>
                </a:rPr>
                <a:t>To develop fitness - develop physical, mental, emotional, and moral fitness that will stay with a Scout for the rest of his life. </a:t>
              </a:r>
            </a:p>
          </p:txBody>
        </p:sp>
        <p:sp>
          <p:nvSpPr>
            <p:cNvPr id="8" name="Text Box 14"/>
            <p:cNvSpPr txBox="1">
              <a:spLocks noChangeArrowheads="1"/>
            </p:cNvSpPr>
            <p:nvPr/>
          </p:nvSpPr>
          <p:spPr bwMode="auto">
            <a:xfrm>
              <a:off x="4267200" y="2057400"/>
              <a:ext cx="79989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2"/>
                  </a:solidFill>
                </a:rPr>
                <a:t>FITNESS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562600" y="2895600"/>
            <a:ext cx="3200400" cy="3048000"/>
            <a:chOff x="5562600" y="2895600"/>
            <a:chExt cx="3200400" cy="3048000"/>
          </a:xfrm>
        </p:grpSpPr>
        <p:sp>
          <p:nvSpPr>
            <p:cNvPr id="13" name="Oval 12"/>
            <p:cNvSpPr/>
            <p:nvPr/>
          </p:nvSpPr>
          <p:spPr bwMode="auto">
            <a:xfrm>
              <a:off x="5562600" y="2895600"/>
              <a:ext cx="3200400" cy="3048000"/>
            </a:xfrm>
            <a:prstGeom prst="ellipse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5800725" y="3763963"/>
              <a:ext cx="2935287" cy="155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 dirty="0">
                  <a:solidFill>
                    <a:schemeClr val="bg2"/>
                  </a:solidFill>
                  <a:latin typeface="Arial" charset="0"/>
                </a:rPr>
                <a:t>To foster citizenship - foster love of community, country and world, along with a commitment of service to others and an understanding of democratic principles. </a:t>
              </a:r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6629400" y="3505200"/>
              <a:ext cx="117820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2"/>
                  </a:solidFill>
                </a:rPr>
                <a:t>CITIZENSHIP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#6 Let the Kids Have Fun</a:t>
            </a:r>
            <a:endParaRPr lang="en-US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9812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343400"/>
          </a:xfrm>
        </p:spPr>
        <p:txBody>
          <a:bodyPr/>
          <a:lstStyle/>
          <a:p>
            <a:r>
              <a:rPr lang="en-US" dirty="0" smtClean="0"/>
              <a:t>Hold two parents meetings, one early and one before departure.</a:t>
            </a:r>
          </a:p>
          <a:p>
            <a:r>
              <a:rPr lang="en-US" dirty="0" smtClean="0"/>
              <a:t>Identify issues as soon as possible and communicate with the parents.</a:t>
            </a:r>
          </a:p>
          <a:p>
            <a:r>
              <a:rPr lang="en-US" dirty="0" smtClean="0"/>
              <a:t>Get health forms out as soon as possible.</a:t>
            </a:r>
          </a:p>
          <a:p>
            <a:r>
              <a:rPr lang="en-US" dirty="0" smtClean="0"/>
              <a:t>Clarify roles and responsibilities among adult leaders. </a:t>
            </a:r>
          </a:p>
          <a:p>
            <a:pPr lvl="1"/>
            <a:r>
              <a:rPr lang="en-US" dirty="0" smtClean="0"/>
              <a:t>Have 1 person responsible for finances.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“Youth-led crew” Best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Crew led by the youth.</a:t>
            </a:r>
          </a:p>
          <a:p>
            <a:r>
              <a:rPr lang="en-US" dirty="0" smtClean="0"/>
              <a:t>Use a duty roster (see duty roster handout).</a:t>
            </a:r>
          </a:p>
          <a:p>
            <a:r>
              <a:rPr lang="en-US" dirty="0" smtClean="0"/>
              <a:t>Adults are crew members too.</a:t>
            </a:r>
          </a:p>
          <a:p>
            <a:r>
              <a:rPr lang="en-US" dirty="0" smtClean="0"/>
              <a:t>Let your crew leader lead!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382000" cy="1143000"/>
          </a:xfrm>
        </p:spPr>
        <p:txBody>
          <a:bodyPr/>
          <a:lstStyle/>
          <a:p>
            <a:r>
              <a:rPr lang="en-US" dirty="0" smtClean="0"/>
              <a:t>Gear Best Practices (Backpacking Bits)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4495800"/>
          </a:xfrm>
        </p:spPr>
        <p:txBody>
          <a:bodyPr/>
          <a:lstStyle/>
          <a:p>
            <a:r>
              <a:rPr lang="en-US" dirty="0" smtClean="0"/>
              <a:t>Pack light</a:t>
            </a:r>
          </a:p>
          <a:p>
            <a:r>
              <a:rPr lang="en-US" dirty="0" smtClean="0"/>
              <a:t>Well fitting pack with cover</a:t>
            </a:r>
          </a:p>
          <a:p>
            <a:r>
              <a:rPr lang="en-US" dirty="0" smtClean="0"/>
              <a:t>Clothing:</a:t>
            </a:r>
          </a:p>
          <a:p>
            <a:pPr lvl="1"/>
            <a:r>
              <a:rPr lang="en-US" dirty="0" smtClean="0"/>
              <a:t>Use lightweight, synthetic fibers.</a:t>
            </a:r>
          </a:p>
          <a:p>
            <a:pPr lvl="1"/>
            <a:r>
              <a:rPr lang="en-US" dirty="0" smtClean="0"/>
              <a:t>Avoid cotton.</a:t>
            </a:r>
          </a:p>
          <a:p>
            <a:r>
              <a:rPr lang="en-US" dirty="0" smtClean="0"/>
              <a:t>Sleeping bag – rated 25 F, &lt; 3 lb., water repellant stuff sack.</a:t>
            </a:r>
          </a:p>
          <a:p>
            <a:r>
              <a:rPr lang="en-US" dirty="0" smtClean="0"/>
              <a:t>Boots – fit well, sturdy, broken-in, water repellant.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Gear Best Practices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Socks – 2-pair (liner and outer system).</a:t>
            </a:r>
          </a:p>
          <a:p>
            <a:r>
              <a:rPr lang="en-US" dirty="0" smtClean="0"/>
              <a:t>Rain gear – breathable, test it!</a:t>
            </a:r>
          </a:p>
          <a:p>
            <a:r>
              <a:rPr lang="en-US" dirty="0" smtClean="0"/>
              <a:t>Trekking poles</a:t>
            </a:r>
          </a:p>
          <a:p>
            <a:r>
              <a:rPr lang="en-US" dirty="0" smtClean="0"/>
              <a:t>Cooking stoves and fuel bottles</a:t>
            </a:r>
          </a:p>
          <a:p>
            <a:r>
              <a:rPr lang="en-US" dirty="0" smtClean="0"/>
              <a:t>Cooking pots and utensils</a:t>
            </a:r>
          </a:p>
          <a:p>
            <a:r>
              <a:rPr lang="en-US" dirty="0" smtClean="0"/>
              <a:t>Water filters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Travelling Best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534400" cy="4724400"/>
          </a:xfrm>
        </p:spPr>
        <p:txBody>
          <a:bodyPr/>
          <a:lstStyle/>
          <a:p>
            <a:r>
              <a:rPr lang="en-US" dirty="0" smtClean="0"/>
              <a:t>Class A Uniforms</a:t>
            </a:r>
          </a:p>
          <a:p>
            <a:r>
              <a:rPr lang="en-US" dirty="0" smtClean="0"/>
              <a:t>Photo ID for all 16 and over crewmembers.</a:t>
            </a:r>
          </a:p>
          <a:p>
            <a:r>
              <a:rPr lang="en-US" dirty="0" smtClean="0"/>
              <a:t>Multiple copies of medical forms. </a:t>
            </a:r>
          </a:p>
          <a:p>
            <a:r>
              <a:rPr lang="en-US" dirty="0" smtClean="0"/>
              <a:t>Insurance card (photocopy) for all crewmembers.</a:t>
            </a:r>
          </a:p>
          <a:p>
            <a:r>
              <a:rPr lang="en-US" dirty="0" smtClean="0"/>
              <a:t>Notebook with important information, phone numbers.</a:t>
            </a:r>
          </a:p>
          <a:p>
            <a:r>
              <a:rPr lang="en-US" dirty="0" smtClean="0"/>
              <a:t>Airport security - Check and re-check that no one is carrying any questionable items.</a:t>
            </a:r>
          </a:p>
          <a:p>
            <a:pPr lvl="1"/>
            <a:r>
              <a:rPr lang="en-US" dirty="0" smtClean="0"/>
              <a:t>Ship stoves and fuel bottles to your destination.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Expectations Best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495800"/>
          </a:xfrm>
        </p:spPr>
        <p:txBody>
          <a:bodyPr/>
          <a:lstStyle/>
          <a:p>
            <a:r>
              <a:rPr lang="en-US" sz="2800" dirty="0" smtClean="0"/>
              <a:t>On a high adventure we are not individuals. </a:t>
            </a:r>
          </a:p>
          <a:p>
            <a:pPr lvl="1"/>
            <a:r>
              <a:rPr lang="en-US" sz="2400" dirty="0" smtClean="0"/>
              <a:t>Our crew includes all participants. </a:t>
            </a:r>
          </a:p>
          <a:p>
            <a:pPr lvl="1"/>
            <a:r>
              <a:rPr lang="en-US" sz="2400" dirty="0" smtClean="0"/>
              <a:t>Everyone (all scouts and adults), regardless of age, rank or title is expected to cheerfully do more than their fair share. </a:t>
            </a:r>
          </a:p>
          <a:p>
            <a:pPr lvl="1"/>
            <a:r>
              <a:rPr lang="en-US" sz="2400" dirty="0" smtClean="0"/>
              <a:t>The crew comes first (see backpacking behavior handout).  </a:t>
            </a:r>
          </a:p>
          <a:p>
            <a:r>
              <a:rPr lang="en-US" sz="2800" dirty="0" smtClean="0"/>
              <a:t>Everyone is expected to cheerfully take direction from the Crew Leader. </a:t>
            </a:r>
          </a:p>
          <a:p>
            <a:pPr lvl="1"/>
            <a:r>
              <a:rPr lang="en-US" sz="2400" dirty="0" smtClean="0"/>
              <a:t>The Crew Leader is expected to “Lead by Example”. </a:t>
            </a:r>
          </a:p>
          <a:p>
            <a:r>
              <a:rPr lang="en-US" sz="2800" dirty="0" smtClean="0"/>
              <a:t>On a high adventure trip we conduct ourselves according to the Scout Oath and Law at all times.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71600" y="1981200"/>
            <a:ext cx="6400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Terry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McKibben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Assistant Scoutmaster </a:t>
            </a:r>
          </a:p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BSA Troop 344/9344   </a:t>
            </a:r>
          </a:p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Pemberville, OH</a:t>
            </a:r>
          </a:p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tmckibben1@gmail.com</a:t>
            </a:r>
          </a:p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419-575-2605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go on a High Adventure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600200"/>
            <a:ext cx="8229600" cy="4800600"/>
          </a:xfrm>
        </p:spPr>
        <p:txBody>
          <a:bodyPr/>
          <a:lstStyle/>
          <a:p>
            <a:r>
              <a:rPr lang="en-US" sz="3000" dirty="0" smtClean="0"/>
              <a:t>High </a:t>
            </a:r>
            <a:r>
              <a:rPr lang="en-US" sz="3000" dirty="0"/>
              <a:t>adventure increases youth retention. </a:t>
            </a:r>
            <a:endParaRPr lang="en-US" sz="3000" dirty="0" smtClean="0"/>
          </a:p>
          <a:p>
            <a:pPr lvl="1"/>
            <a:r>
              <a:rPr lang="en-US" dirty="0" smtClean="0"/>
              <a:t>Retention </a:t>
            </a:r>
            <a:r>
              <a:rPr lang="en-US" dirty="0"/>
              <a:t>increases exposure to </a:t>
            </a:r>
            <a:r>
              <a:rPr lang="en-US" dirty="0" smtClean="0"/>
              <a:t>Scouting values.</a:t>
            </a:r>
          </a:p>
          <a:p>
            <a:r>
              <a:rPr lang="en-US" sz="3000" dirty="0" smtClean="0"/>
              <a:t>Younger Scouts have outings to aspire to. </a:t>
            </a:r>
          </a:p>
          <a:p>
            <a:r>
              <a:rPr lang="en-US" sz="3000" dirty="0" smtClean="0"/>
              <a:t>Older / Venture Scouts are motivated to remain involved.</a:t>
            </a:r>
          </a:p>
          <a:p>
            <a:r>
              <a:rPr lang="en-US" sz="3000" dirty="0" smtClean="0"/>
              <a:t>Scouts who have gone on a High Adventure are more likely to return as </a:t>
            </a:r>
            <a:r>
              <a:rPr lang="en-US" sz="3000" dirty="0" err="1" smtClean="0"/>
              <a:t>Scouters</a:t>
            </a:r>
            <a:r>
              <a:rPr lang="en-US" sz="3000" dirty="0" smtClean="0"/>
              <a:t>. </a:t>
            </a:r>
          </a:p>
          <a:p>
            <a:pPr lvl="1"/>
            <a:r>
              <a:rPr lang="en-US" dirty="0" smtClean="0"/>
              <a:t>Their children are more likely to join Scouts.</a:t>
            </a:r>
          </a:p>
          <a:p>
            <a:r>
              <a:rPr lang="en-US" sz="3000" dirty="0" smtClean="0"/>
              <a:t>Or simply, fun with a purpose!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Cost of BSA High Adventures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4419600" cy="4724400"/>
          </a:xfrm>
        </p:spPr>
        <p:txBody>
          <a:bodyPr/>
          <a:lstStyle/>
          <a:p>
            <a:r>
              <a:rPr lang="en-US" sz="2400" dirty="0" smtClean="0"/>
              <a:t>A rough rule of thumb is that the actual fee is about one third of your overall budget.  </a:t>
            </a:r>
          </a:p>
          <a:p>
            <a:r>
              <a:rPr lang="en-US" sz="2400" dirty="0" smtClean="0"/>
              <a:t>The balance is spent on airfare, ground transportation, meals, tour and sightseeing expenses, crew gear and training.  </a:t>
            </a:r>
          </a:p>
          <a:p>
            <a:r>
              <a:rPr lang="en-US" sz="2400" dirty="0" smtClean="0"/>
              <a:t>Total trip expenses for a typical group range from $1,500-$2,300 per person.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28" y="1498834"/>
            <a:ext cx="1853966" cy="18539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623" y="1508643"/>
            <a:ext cx="1844158" cy="18441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28" y="3429000"/>
            <a:ext cx="1600272" cy="21790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209" y="3429000"/>
            <a:ext cx="2092572" cy="1535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Most of Us Don’t Get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It’s too expensive…</a:t>
            </a:r>
          </a:p>
          <a:p>
            <a:pPr lvl="1"/>
            <a:r>
              <a:rPr lang="en-US" sz="2400" dirty="0" smtClean="0"/>
              <a:t>Not true!!</a:t>
            </a:r>
          </a:p>
          <a:p>
            <a:pPr lvl="2"/>
            <a:r>
              <a:rPr lang="en-US" sz="2200" dirty="0" smtClean="0"/>
              <a:t>A great high adventure trip doesn’t have to cost a lot – we’ve done backpacking trips of three days for less than $50 all inclusive.</a:t>
            </a:r>
          </a:p>
          <a:p>
            <a:pPr lvl="2"/>
            <a:r>
              <a:rPr lang="en-US" sz="2200" dirty="0" smtClean="0">
                <a:solidFill>
                  <a:schemeClr val="tx1"/>
                </a:solidFill>
                <a:ea typeface="+mn-ea"/>
                <a:cs typeface="+mn-cs"/>
              </a:rPr>
              <a:t>Our ten to twelve day trips are about one third of the total cost for our Council-led contingents to the BSA bases and </a:t>
            </a:r>
            <a:r>
              <a:rPr lang="en-US" sz="2200" dirty="0" smtClean="0"/>
              <a:t>cost between $550-$850.</a:t>
            </a:r>
          </a:p>
          <a:p>
            <a:endParaRPr lang="en-US" sz="28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Most of Us Don’t Get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610600" cy="5105400"/>
          </a:xfrm>
        </p:spPr>
        <p:txBody>
          <a:bodyPr/>
          <a:lstStyle/>
          <a:p>
            <a:r>
              <a:rPr lang="en-US" sz="2600" b="1" dirty="0" smtClean="0">
                <a:solidFill>
                  <a:schemeClr val="tx2"/>
                </a:solidFill>
              </a:rPr>
              <a:t>I don’t have the time…</a:t>
            </a:r>
          </a:p>
          <a:p>
            <a:pPr lvl="1"/>
            <a:r>
              <a:rPr lang="en-US" sz="2400" dirty="0" smtClean="0"/>
              <a:t>Yes, you do!! </a:t>
            </a:r>
          </a:p>
          <a:p>
            <a:pPr lvl="1"/>
            <a:r>
              <a:rPr lang="en-US" sz="2400" dirty="0" smtClean="0"/>
              <a:t>Vacation days are precious when you have a family and you can’t invest all of them in a Scout trip. </a:t>
            </a:r>
          </a:p>
          <a:p>
            <a:pPr lvl="2"/>
            <a:r>
              <a:rPr lang="en-US" sz="2200" dirty="0" smtClean="0"/>
              <a:t>You can take 3-4 days; leave on Wednesday and  return on a Monday. </a:t>
            </a:r>
          </a:p>
          <a:p>
            <a:pPr lvl="3"/>
            <a:r>
              <a:rPr lang="en-US" dirty="0" smtClean="0"/>
              <a:t>Even allowing a day of travel each way you’ll have a 4 day adventure. </a:t>
            </a:r>
          </a:p>
          <a:p>
            <a:pPr lvl="2"/>
            <a:r>
              <a:rPr lang="en-US" sz="2200" dirty="0" smtClean="0"/>
              <a:t>If you are the parent of a Scout you have a limited opportunity to enjoy this with your son – 2 to 4 years. </a:t>
            </a:r>
          </a:p>
          <a:p>
            <a:pPr lvl="3"/>
            <a:r>
              <a:rPr lang="en-US" dirty="0" smtClean="0"/>
              <a:t>Trust me, there are a LOT of years afterward. </a:t>
            </a:r>
          </a:p>
          <a:p>
            <a:pPr lvl="3"/>
            <a:r>
              <a:rPr lang="en-US" dirty="0" smtClean="0"/>
              <a:t>Take the days and head into the wilderness with your son; you won’t forget it.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Most of Us Don’t Get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I don’t have the skills or confidence.</a:t>
            </a:r>
          </a:p>
          <a:p>
            <a:pPr lvl="1"/>
            <a:r>
              <a:rPr lang="en-US" sz="2400" dirty="0" smtClean="0"/>
              <a:t>Most people don’t; they have to learn them. </a:t>
            </a:r>
          </a:p>
          <a:p>
            <a:pPr lvl="1"/>
            <a:r>
              <a:rPr lang="en-US" sz="2400" dirty="0" smtClean="0"/>
              <a:t>One of the best parts of a High Adventure trip is the months spent planning, learning and practicing skills. </a:t>
            </a:r>
          </a:p>
          <a:p>
            <a:pPr lvl="1"/>
            <a:r>
              <a:rPr lang="en-US" sz="2400" dirty="0" smtClean="0"/>
              <a:t>Many back-country groups are very inexperienced and ill-prepared yet survive and flourish in the outdoors. </a:t>
            </a:r>
          </a:p>
          <a:p>
            <a:pPr lvl="1"/>
            <a:r>
              <a:rPr lang="en-US" sz="2400" dirty="0" smtClean="0"/>
              <a:t>You will be more prepared than most of them.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Get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r>
              <a:rPr lang="en-US" dirty="0" smtClean="0"/>
              <a:t>Here’s my advice:</a:t>
            </a:r>
          </a:p>
          <a:p>
            <a:pPr lvl="1"/>
            <a:r>
              <a:rPr lang="en-US" dirty="0" smtClean="0"/>
              <a:t>Select a modest goal and be the spark plug to make this happen.</a:t>
            </a:r>
          </a:p>
          <a:p>
            <a:pPr lvl="2"/>
            <a:r>
              <a:rPr lang="en-US" dirty="0" smtClean="0"/>
              <a:t>You can use one of our trips as a blueprint for your own.</a:t>
            </a:r>
          </a:p>
          <a:p>
            <a:pPr lvl="1"/>
            <a:r>
              <a:rPr lang="en-US" dirty="0" smtClean="0"/>
              <a:t>Start planning now. </a:t>
            </a:r>
          </a:p>
          <a:p>
            <a:pPr lvl="1"/>
            <a:r>
              <a:rPr lang="en-US" dirty="0" smtClean="0"/>
              <a:t>You’ll do more for your patrols and troop than you can imagine. </a:t>
            </a:r>
          </a:p>
          <a:p>
            <a:pPr lvl="1"/>
            <a:r>
              <a:rPr lang="en-US" dirty="0" smtClean="0"/>
              <a:t>Don’t complicate things – make it accessible financially and time-wise.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TS001069089">
  <a:themeElements>
    <a:clrScheme name="Office Theme 1">
      <a:dk1>
        <a:srgbClr val="000000"/>
      </a:dk1>
      <a:lt1>
        <a:srgbClr val="EAEAEA"/>
      </a:lt1>
      <a:dk2>
        <a:srgbClr val="3A585A"/>
      </a:dk2>
      <a:lt2>
        <a:srgbClr val="FFFFCC"/>
      </a:lt2>
      <a:accent1>
        <a:srgbClr val="499EAF"/>
      </a:accent1>
      <a:accent2>
        <a:srgbClr val="589465"/>
      </a:accent2>
      <a:accent3>
        <a:srgbClr val="AEB4B5"/>
      </a:accent3>
      <a:accent4>
        <a:srgbClr val="C8C8C8"/>
      </a:accent4>
      <a:accent5>
        <a:srgbClr val="B1CCD4"/>
      </a:accent5>
      <a:accent6>
        <a:srgbClr val="4F865B"/>
      </a:accent6>
      <a:hlink>
        <a:srgbClr val="A19269"/>
      </a:hlink>
      <a:folHlink>
        <a:srgbClr val="376D6C"/>
      </a:folHlink>
    </a:clrScheme>
    <a:fontScheme name="Office Them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EAEAEA"/>
        </a:lt1>
        <a:dk2>
          <a:srgbClr val="3A585A"/>
        </a:dk2>
        <a:lt2>
          <a:srgbClr val="FFFFCC"/>
        </a:lt2>
        <a:accent1>
          <a:srgbClr val="499EAF"/>
        </a:accent1>
        <a:accent2>
          <a:srgbClr val="589465"/>
        </a:accent2>
        <a:accent3>
          <a:srgbClr val="AEB4B5"/>
        </a:accent3>
        <a:accent4>
          <a:srgbClr val="C8C8C8"/>
        </a:accent4>
        <a:accent5>
          <a:srgbClr val="B1CCD4"/>
        </a:accent5>
        <a:accent6>
          <a:srgbClr val="4F865B"/>
        </a:accent6>
        <a:hlink>
          <a:srgbClr val="A19269"/>
        </a:hlink>
        <a:folHlink>
          <a:srgbClr val="376D6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172E"/>
        </a:dk1>
        <a:lt1>
          <a:srgbClr val="FFFFFF"/>
        </a:lt1>
        <a:dk2>
          <a:srgbClr val="003366"/>
        </a:dk2>
        <a:lt2>
          <a:srgbClr val="B2B2B2"/>
        </a:lt2>
        <a:accent1>
          <a:srgbClr val="91C6D1"/>
        </a:accent1>
        <a:accent2>
          <a:srgbClr val="54959C"/>
        </a:accent2>
        <a:accent3>
          <a:srgbClr val="FFFFFF"/>
        </a:accent3>
        <a:accent4>
          <a:srgbClr val="001226"/>
        </a:accent4>
        <a:accent5>
          <a:srgbClr val="C7DFE5"/>
        </a:accent5>
        <a:accent6>
          <a:srgbClr val="4B878D"/>
        </a:accent6>
        <a:hlink>
          <a:srgbClr val="B3A785"/>
        </a:hlink>
        <a:folHlink>
          <a:srgbClr val="D6E9E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333333"/>
        </a:dk2>
        <a:lt2>
          <a:srgbClr val="FFFFFF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C0D7D8"/>
        </a:lt1>
        <a:dk2>
          <a:srgbClr val="223C3E"/>
        </a:dk2>
        <a:lt2>
          <a:srgbClr val="809EA2"/>
        </a:lt2>
        <a:accent1>
          <a:srgbClr val="FFFFCC"/>
        </a:accent1>
        <a:accent2>
          <a:srgbClr val="B2B2B2"/>
        </a:accent2>
        <a:accent3>
          <a:srgbClr val="DCE8E9"/>
        </a:accent3>
        <a:accent4>
          <a:srgbClr val="2A2A2A"/>
        </a:accent4>
        <a:accent5>
          <a:srgbClr val="FFFFE2"/>
        </a:accent5>
        <a:accent6>
          <a:srgbClr val="A1A1A1"/>
        </a:accent6>
        <a:hlink>
          <a:srgbClr val="A98FA9"/>
        </a:hlink>
        <a:folHlink>
          <a:srgbClr val="E3ECE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OOFile" ma:contentTypeID="0x0101006025706CF4CD034688BEBAE97A2E701D020200C3831ACA17D8814887A164412888521E" ma:contentTypeVersion="7" ma:contentTypeDescription="Create a new document." ma:contentTypeScope="" ma:versionID="ed1fea5d08807278759d338940aa9e8f">
  <xsd:schema xmlns:xsd="http://www.w3.org/2001/XMLSchema" xmlns:xs="http://www.w3.org/2001/XMLSchema" xmlns:p="http://schemas.microsoft.com/office/2006/metadata/properties" xmlns:ns2="145c5697-5eb5-440b-b2f1-a8273fb59250" targetNamespace="http://schemas.microsoft.com/office/2006/metadata/properties" ma:root="true" ma:fieldsID="174e4b03d57b3d621fa064bbab783e99" ns2:_="">
    <xsd:import namespace="145c5697-5eb5-440b-b2f1-a8273fb59250"/>
    <xsd:element name="properties">
      <xsd:complexType>
        <xsd:sequence>
          <xsd:element name="documentManagement">
            <xsd:complexType>
              <xsd:all>
                <xsd:element ref="ns2:AssetId" minOccurs="0"/>
                <xsd:element ref="ns2:AuthoringAssetId" minOccurs="0"/>
                <xsd:element ref="ns2:AssetType" minOccurs="0"/>
                <xsd:element ref="ns2:Markets" minOccurs="0"/>
                <xsd:element ref="ns2:NumericAssetId" minOccurs="0"/>
                <xsd:element ref="ns2:AppV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5c5697-5eb5-440b-b2f1-a8273fb59250" elementFormDefault="qualified">
    <xsd:import namespace="http://schemas.microsoft.com/office/2006/documentManagement/types"/>
    <xsd:import namespace="http://schemas.microsoft.com/office/infopath/2007/PartnerControls"/>
    <xsd:element name="AssetId" ma:index="8" nillable="true" ma:displayName="AssetId" ma:indexed="true" ma:internalName="AssetId" ma:readOnly="false">
      <xsd:simpleType>
        <xsd:restriction base="dms:Text"/>
      </xsd:simpleType>
    </xsd:element>
    <xsd:element name="AuthoringAssetId" ma:index="9" nillable="true" ma:displayName="AuthoringAssetId" ma:indexed="true" ma:internalName="AuthoringAssetId" ma:readOnly="false">
      <xsd:simpleType>
        <xsd:restriction base="dms:Text"/>
      </xsd:simpleType>
    </xsd:element>
    <xsd:element name="AssetType" ma:index="10" nillable="true" ma:displayName="AssetType" ma:internalName="AssetType" ma:readOnly="false">
      <xsd:simpleType>
        <xsd:restriction base="dms:Text"/>
      </xsd:simpleType>
    </xsd:element>
    <xsd:element name="Markets" ma:index="11" nillable="true" ma:displayName="Markets" ma:internalName="Markets" ma:readOnly="false">
      <xsd:simpleType>
        <xsd:restriction base="dms:Text"/>
      </xsd:simpleType>
    </xsd:element>
    <xsd:element name="NumericAssetId" ma:index="12" nillable="true" ma:displayName="NumericAssetId" ma:indexed="true" ma:internalName="NumericAssetId" ma:readOnly="false">
      <xsd:simpleType>
        <xsd:restriction base="dms:Unknown"/>
      </xsd:simpleType>
    </xsd:element>
    <xsd:element name="AppVer" ma:index="13" nillable="true" ma:displayName="AppVer" ma:internalName="AppVer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4.xml><?xml version="1.0" encoding="utf-8"?>
<p:properties xmlns:p="http://schemas.microsoft.com/office/2006/metadata/properties" xmlns:xsi="http://www.w3.org/2001/XMLSchema-instance">
  <documentManagement>
    <NumericAssetId xmlns="145c5697-5eb5-440b-b2f1-a8273fb59250" xsi:nil="true"/>
    <AssetType xmlns="145c5697-5eb5-440b-b2f1-a8273fb59250">TP</AssetType>
    <Markets xmlns="145c5697-5eb5-440b-b2f1-a8273fb59250" xsi:nil="true"/>
    <AppVer xmlns="145c5697-5eb5-440b-b2f1-a8273fb59250" xsi:nil="true"/>
    <AuthoringAssetId xmlns="145c5697-5eb5-440b-b2f1-a8273fb59250">TP001069089</AuthoringAssetId>
    <AssetId xmlns="145c5697-5eb5-440b-b2f1-a8273fb59250">TS001069089</AssetId>
  </documentManagement>
</p:properties>
</file>

<file path=customXml/itemProps1.xml><?xml version="1.0" encoding="utf-8"?>
<ds:datastoreItem xmlns:ds="http://schemas.openxmlformats.org/officeDocument/2006/customXml" ds:itemID="{52078F04-8AA8-4735-94C9-5C948FA64B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69FEA2-F345-4709-934B-2CCDCD0D55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5c5697-5eb5-440b-b2f1-a8273fb592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134B26C9-0EF1-480E-ABBC-AA74A30783AD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4AF71A4D-8C76-4561-BFF4-FAE78C96F39D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dcmitype/"/>
    <ds:schemaRef ds:uri="145c5697-5eb5-440b-b2f1-a8273fb5925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TS001069089</Template>
  <TotalTime>1823</TotalTime>
  <Words>1562</Words>
  <Application>Microsoft Office PowerPoint</Application>
  <PresentationFormat>On-screen Show (4:3)</PresentationFormat>
  <Paragraphs>276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Arial Narrow</vt:lpstr>
      <vt:lpstr>Calibri</vt:lpstr>
      <vt:lpstr>Times New Roman</vt:lpstr>
      <vt:lpstr>Wingdings</vt:lpstr>
      <vt:lpstr>TS001069089</vt:lpstr>
      <vt:lpstr>Planning Your Own High Adventure</vt:lpstr>
      <vt:lpstr>What is a High Adventure</vt:lpstr>
      <vt:lpstr>Why go on a High Adventure</vt:lpstr>
      <vt:lpstr>Why go on a High Adventure</vt:lpstr>
      <vt:lpstr>The Cost of BSA High Adventures</vt:lpstr>
      <vt:lpstr>Why Most of Us Don’t Get Started</vt:lpstr>
      <vt:lpstr>Why Most of Us Don’t Get Started</vt:lpstr>
      <vt:lpstr>Why Most of Us Don’t Get Started</vt:lpstr>
      <vt:lpstr>How to Get Started</vt:lpstr>
      <vt:lpstr>Why Do Your Own Trips</vt:lpstr>
      <vt:lpstr>Why Do Your Own Trips</vt:lpstr>
      <vt:lpstr>Why Do Your Own Trips</vt:lpstr>
      <vt:lpstr>Why Do Your Own Trips</vt:lpstr>
      <vt:lpstr>Trip Examples</vt:lpstr>
      <vt:lpstr>Troop 344/9344 Requirements for  High Adventure Experiences</vt:lpstr>
      <vt:lpstr>Itinerary for Yosemite 2012</vt:lpstr>
      <vt:lpstr>Yosemite July 22-Aug 3, 2012</vt:lpstr>
      <vt:lpstr>Yosemite July 22-Aug 3, 2012</vt:lpstr>
      <vt:lpstr>Yosemite July 22-Aug 3, 2012</vt:lpstr>
      <vt:lpstr>Yosemite July 22-Aug 3, 2012</vt:lpstr>
      <vt:lpstr>How do I plan all of this? (6 easy steps)</vt:lpstr>
      <vt:lpstr>#1 The Big Picture</vt:lpstr>
      <vt:lpstr>#2 Identify Key Timing (Example)</vt:lpstr>
      <vt:lpstr>#3 Determine Participation Criteria</vt:lpstr>
      <vt:lpstr>Key to Success</vt:lpstr>
      <vt:lpstr>#4 Keep Finances Strait</vt:lpstr>
      <vt:lpstr>Yosemite High Adventure Cost/Person</vt:lpstr>
      <vt:lpstr>#5 Hold Meaningful Practice Events</vt:lpstr>
      <vt:lpstr>Practice Hike Ideas</vt:lpstr>
      <vt:lpstr>#6 Let the Kids Have Fun</vt:lpstr>
      <vt:lpstr>Other Suggestions</vt:lpstr>
      <vt:lpstr>“Youth-led crew” Best Practices</vt:lpstr>
      <vt:lpstr>Gear Best Practices (Backpacking Bits)</vt:lpstr>
      <vt:lpstr>Gear Best Practices cont.</vt:lpstr>
      <vt:lpstr>Travelling Best Practices</vt:lpstr>
      <vt:lpstr>Setting Expectations Best Practices</vt:lpstr>
      <vt:lpstr>Contact Information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Terry McKibben</dc:creator>
  <cp:lastModifiedBy>Terry McKibben</cp:lastModifiedBy>
  <cp:revision>54</cp:revision>
  <cp:lastPrinted>1601-01-01T00:00:00Z</cp:lastPrinted>
  <dcterms:created xsi:type="dcterms:W3CDTF">2013-10-06T21:19:55Z</dcterms:created>
  <dcterms:modified xsi:type="dcterms:W3CDTF">2021-11-10T13:40:56Z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Markets">
    <vt:lpwstr/>
  </property>
  <property fmtid="{D5CDD505-2E9C-101B-9397-08002B2CF9AE}" pid="4" name="AssetType">
    <vt:lpwstr>TP</vt:lpwstr>
  </property>
  <property fmtid="{D5CDD505-2E9C-101B-9397-08002B2CF9AE}" pid="5" name="TPInstallLocation">
    <vt:lpwstr>{Document Themes}</vt:lpwstr>
  </property>
  <property fmtid="{D5CDD505-2E9C-101B-9397-08002B2CF9AE}" pid="6" name="PrimaryImageGen">
    <vt:lpwstr>1</vt:lpwstr>
  </property>
  <property fmtid="{D5CDD505-2E9C-101B-9397-08002B2CF9AE}" pid="7" name="display_urn:schemas-microsoft-com:office:office#APAuthor">
    <vt:lpwstr>REDMOND\cynvey</vt:lpwstr>
  </property>
  <property fmtid="{D5CDD505-2E9C-101B-9397-08002B2CF9AE}" pid="8" name="APAuthor">
    <vt:lpwstr>191</vt:lpwstr>
  </property>
  <property fmtid="{D5CDD505-2E9C-101B-9397-08002B2CF9AE}" pid="9" name="Milestone">
    <vt:lpwstr>Continuous</vt:lpwstr>
  </property>
  <property fmtid="{D5CDD505-2E9C-101B-9397-08002B2CF9AE}" pid="10" name="TPAppVersion">
    <vt:lpwstr>11</vt:lpwstr>
  </property>
  <property fmtid="{D5CDD505-2E9C-101B-9397-08002B2CF9AE}" pid="11" name="TPCommandLine">
    <vt:lpwstr>{PP} {FilePath}</vt:lpwstr>
  </property>
  <property fmtid="{D5CDD505-2E9C-101B-9397-08002B2CF9AE}" pid="12" name="AssetId">
    <vt:lpwstr>TS001069089</vt:lpwstr>
  </property>
  <property fmtid="{D5CDD505-2E9C-101B-9397-08002B2CF9AE}" pid="13" name="IsSearchable">
    <vt:lpwstr>0</vt:lpwstr>
  </property>
  <property fmtid="{D5CDD505-2E9C-101B-9397-08002B2CF9AE}" pid="14" name="NumericId">
    <vt:lpwstr>-1.00000000000000</vt:lpwstr>
  </property>
  <property fmtid="{D5CDD505-2E9C-101B-9397-08002B2CF9AE}" pid="15" name="PublishTargets">
    <vt:lpwstr>OfficeOnline</vt:lpwstr>
  </property>
  <property fmtid="{D5CDD505-2E9C-101B-9397-08002B2CF9AE}" pid="16" name="TPLaunchHelpLinkType">
    <vt:lpwstr>Template</vt:lpwstr>
  </property>
  <property fmtid="{D5CDD505-2E9C-101B-9397-08002B2CF9AE}" pid="17" name="TPFriendlyName">
    <vt:lpwstr>Topo design template</vt:lpwstr>
  </property>
  <property fmtid="{D5CDD505-2E9C-101B-9397-08002B2CF9AE}" pid="18" name="display_urn:schemas-microsoft-com:office:office#APEditor">
    <vt:lpwstr>REDMOND\v-luannv</vt:lpwstr>
  </property>
  <property fmtid="{D5CDD505-2E9C-101B-9397-08002B2CF9AE}" pid="19" name="APEditor">
    <vt:lpwstr>92</vt:lpwstr>
  </property>
  <property fmtid="{D5CDD505-2E9C-101B-9397-08002B2CF9AE}" pid="20" name="Provider">
    <vt:lpwstr>EY006220130</vt:lpwstr>
  </property>
  <property fmtid="{D5CDD505-2E9C-101B-9397-08002B2CF9AE}" pid="21" name="SourceTitle">
    <vt:lpwstr>Topo design template</vt:lpwstr>
  </property>
  <property fmtid="{D5CDD505-2E9C-101B-9397-08002B2CF9AE}" pid="22" name="TPApplication">
    <vt:lpwstr>PowerPoint</vt:lpwstr>
  </property>
  <property fmtid="{D5CDD505-2E9C-101B-9397-08002B2CF9AE}" pid="23" name="TPLaunchHelpLink">
    <vt:lpwstr/>
  </property>
  <property fmtid="{D5CDD505-2E9C-101B-9397-08002B2CF9AE}" pid="24" name="OpenTemplate">
    <vt:lpwstr>1</vt:lpwstr>
  </property>
  <property fmtid="{D5CDD505-2E9C-101B-9397-08002B2CF9AE}" pid="25" name="UACurrentWords">
    <vt:lpwstr>0</vt:lpwstr>
  </property>
  <property fmtid="{D5CDD505-2E9C-101B-9397-08002B2CF9AE}" pid="26" name="UALocRecommendation">
    <vt:lpwstr>Localize</vt:lpwstr>
  </property>
  <property fmtid="{D5CDD505-2E9C-101B-9397-08002B2CF9AE}" pid="27" name="Applications">
    <vt:lpwstr>64;#PowerPoint 2003;#182;#Office XP;#67;#PowerPoint - Design Templt 12;#65;#Microsoft Office PowerPoint 2007;#66;#PowerPoint - Design Templt 2003;#79;#Template 12;#184;#Office 2000</vt:lpwstr>
  </property>
  <property fmtid="{D5CDD505-2E9C-101B-9397-08002B2CF9AE}" pid="28" name="TemplateStatus">
    <vt:lpwstr>Complete</vt:lpwstr>
  </property>
  <property fmtid="{D5CDD505-2E9C-101B-9397-08002B2CF9AE}" pid="29" name="ContentTypeId">
    <vt:lpwstr>0x0101006025706CF4CD034688BEBAE97A2E701D020200C3831ACA17D8814887A164412888521E</vt:lpwstr>
  </property>
  <property fmtid="{D5CDD505-2E9C-101B-9397-08002B2CF9AE}" pid="30" name="IsDeleted">
    <vt:lpwstr>0</vt:lpwstr>
  </property>
  <property fmtid="{D5CDD505-2E9C-101B-9397-08002B2CF9AE}" pid="31" name="ShowIn">
    <vt:lpwstr>Show everywhere</vt:lpwstr>
  </property>
  <property fmtid="{D5CDD505-2E9C-101B-9397-08002B2CF9AE}" pid="32" name="UANotes">
    <vt:lpwstr>LEGACY PPTDT. 421488L. June 2003 retrofit</vt:lpwstr>
  </property>
  <property fmtid="{D5CDD505-2E9C-101B-9397-08002B2CF9AE}" pid="33" name="PublishStatusLookup">
    <vt:lpwstr>256458</vt:lpwstr>
  </property>
  <property fmtid="{D5CDD505-2E9C-101B-9397-08002B2CF9AE}" pid="34" name="TPComponent">
    <vt:lpwstr>PPTFiles</vt:lpwstr>
  </property>
  <property fmtid="{D5CDD505-2E9C-101B-9397-08002B2CF9AE}" pid="35" name="TPNamespace">
    <vt:lpwstr>POWERPNT</vt:lpwstr>
  </property>
  <property fmtid="{D5CDD505-2E9C-101B-9397-08002B2CF9AE}" pid="36" name="TPClientViewer">
    <vt:lpwstr>Microsoft Office PowerPoint</vt:lpwstr>
  </property>
  <property fmtid="{D5CDD505-2E9C-101B-9397-08002B2CF9AE}" pid="37" name="APTrustLevel">
    <vt:lpwstr>1.00000000000000</vt:lpwstr>
  </property>
  <property fmtid="{D5CDD505-2E9C-101B-9397-08002B2CF9AE}" pid="38" name="TrustLevel">
    <vt:lpwstr>Microsoft Managed Content</vt:lpwstr>
  </property>
  <property fmtid="{D5CDD505-2E9C-101B-9397-08002B2CF9AE}" pid="39" name="Content Type">
    <vt:lpwstr>OOFile</vt:lpwstr>
  </property>
  <property fmtid="{D5CDD505-2E9C-101B-9397-08002B2CF9AE}" pid="40" name="AuthoringAssetId">
    <vt:lpwstr>TP001069089</vt:lpwstr>
  </property>
  <property fmtid="{D5CDD505-2E9C-101B-9397-08002B2CF9AE}" pid="41" name="NumericAssetId">
    <vt:lpwstr/>
  </property>
  <property fmtid="{D5CDD505-2E9C-101B-9397-08002B2CF9AE}" pid="42" name="AppVer">
    <vt:lpwstr/>
  </property>
</Properties>
</file>